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8" r:id="rId3"/>
    <p:sldId id="263" r:id="rId4"/>
    <p:sldId id="406" r:id="rId5"/>
    <p:sldId id="348" r:id="rId6"/>
    <p:sldId id="407" r:id="rId7"/>
    <p:sldId id="408" r:id="rId8"/>
    <p:sldId id="409" r:id="rId9"/>
    <p:sldId id="410" r:id="rId10"/>
    <p:sldId id="411" r:id="rId11"/>
    <p:sldId id="412" r:id="rId12"/>
    <p:sldId id="260" r:id="rId13"/>
    <p:sldId id="414" r:id="rId14"/>
    <p:sldId id="298" r:id="rId15"/>
    <p:sldId id="378" r:id="rId16"/>
    <p:sldId id="418" r:id="rId17"/>
    <p:sldId id="404" r:id="rId18"/>
    <p:sldId id="419" r:id="rId19"/>
    <p:sldId id="296" r:id="rId20"/>
    <p:sldId id="413" r:id="rId21"/>
    <p:sldId id="415" r:id="rId22"/>
    <p:sldId id="416" r:id="rId23"/>
    <p:sldId id="417" r:id="rId2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7"/>
    </p:embeddedFont>
    <p:embeddedFont>
      <p:font typeface="Inter" panose="020B0604020202020204" charset="0"/>
      <p:regular r:id="rId28"/>
      <p:bold r:id="rId29"/>
    </p:embeddedFont>
    <p:embeddedFont>
      <p:font typeface="Passion One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EE51418D-17AB-454C-AB2A-812C4B5C7E02}">
          <p14:sldIdLst>
            <p14:sldId id="256"/>
            <p14:sldId id="258"/>
            <p14:sldId id="263"/>
            <p14:sldId id="406"/>
            <p14:sldId id="348"/>
            <p14:sldId id="407"/>
            <p14:sldId id="408"/>
            <p14:sldId id="409"/>
            <p14:sldId id="410"/>
            <p14:sldId id="411"/>
            <p14:sldId id="412"/>
            <p14:sldId id="260"/>
            <p14:sldId id="414"/>
            <p14:sldId id="298"/>
            <p14:sldId id="378"/>
            <p14:sldId id="418"/>
            <p14:sldId id="404"/>
            <p14:sldId id="419"/>
            <p14:sldId id="296"/>
            <p14:sldId id="413"/>
            <p14:sldId id="415"/>
            <p14:sldId id="416"/>
            <p14:sldId id="4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B348D4"/>
    <a:srgbClr val="8585FF"/>
    <a:srgbClr val="8EC1F0"/>
    <a:srgbClr val="FF6600"/>
    <a:srgbClr val="D27FE9"/>
    <a:srgbClr val="2B2BA9"/>
    <a:srgbClr val="9E5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26FB32-F7FC-487B-85AC-C574C193B3DC}">
  <a:tblStyle styleId="{C626FB32-F7FC-487B-85AC-C574C193B3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73" autoAdjust="0"/>
  </p:normalViewPr>
  <p:slideViewPr>
    <p:cSldViewPr snapToGrid="0">
      <p:cViewPr varScale="1">
        <p:scale>
          <a:sx n="142" d="100"/>
          <a:sy n="142" d="100"/>
        </p:scale>
        <p:origin x="1173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E320D42-E999-C5D4-D173-EB7E28B9C1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9B479B7-35B1-F53F-6DEF-BBD881B34F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85AF0-E509-4B4F-A3EB-66793A3B56C5}" type="datetimeFigureOut">
              <a:rPr lang="fr-FR" smtClean="0"/>
              <a:t>03/02/2025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2F8567-4F1A-0F64-F99B-6A2D4481C8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F1014F-83BC-DA7F-C69A-49F5A23F4B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C76FA-848B-4A65-BF1C-8756B59B23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0651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58F64-F8F4-FF20-E6B3-2FC5368F7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982B7C9-8B20-514A-9B54-5E22C3965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FB7578B-6874-7909-4B32-0DD887241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64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>
          <a:extLst>
            <a:ext uri="{FF2B5EF4-FFF2-40B4-BE49-F238E27FC236}">
              <a16:creationId xmlns:a16="http://schemas.microsoft.com/office/drawing/2014/main" id="{1F4F0FD1-7C55-F761-AC27-3CBC7B69A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1d838b627_4_0:notes">
            <a:extLst>
              <a:ext uri="{FF2B5EF4-FFF2-40B4-BE49-F238E27FC236}">
                <a16:creationId xmlns:a16="http://schemas.microsoft.com/office/drawing/2014/main" id="{F1F626AE-E736-4C78-8283-F666BB5F50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e1d838b627_4_0:notes">
            <a:extLst>
              <a:ext uri="{FF2B5EF4-FFF2-40B4-BE49-F238E27FC236}">
                <a16:creationId xmlns:a16="http://schemas.microsoft.com/office/drawing/2014/main" id="{F5969695-E6EF-A3E0-713A-EDCA42D4FB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320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61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C5029137-47B6-294D-DBAE-1B16AF697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e1d838b627_4_100:notes">
            <a:extLst>
              <a:ext uri="{FF2B5EF4-FFF2-40B4-BE49-F238E27FC236}">
                <a16:creationId xmlns:a16="http://schemas.microsoft.com/office/drawing/2014/main" id="{851B4C68-BD10-A2E5-060D-ABD6B3DA34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e1d838b627_4_100:notes">
            <a:extLst>
              <a:ext uri="{FF2B5EF4-FFF2-40B4-BE49-F238E27FC236}">
                <a16:creationId xmlns:a16="http://schemas.microsoft.com/office/drawing/2014/main" id="{9F783A7D-FEA9-609E-070D-1EDBBFC6E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864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1819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C7D57-88EA-01BC-C98B-844606F06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BD87ADC-C640-D257-6A7C-BC1DF9ABE9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AEC71FF-66F0-5BC7-76B5-39F37AF6C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8119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465E3-7D9F-EBAF-3D69-501B28AC8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8672B13-999F-A474-F92F-58708B176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6C221F6-22A1-93CE-9D8B-91EC91F7B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0207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C3A9F-EBF5-7615-C75F-7E97C9738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68C521F-1B89-7355-D757-F67539167A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F01C503-FA1D-7037-3C18-0FC29C9D5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2936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C4089-7835-AA1B-DEB3-EC57A6CCC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0C48C0E-1B3E-50E0-6B0F-448750F7F3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0950F9F-6F64-0CF9-C408-288FD2DA6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1513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545187" y="2539113"/>
            <a:ext cx="2909077" cy="290907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7073900" y="4334213"/>
            <a:ext cx="2909077" cy="290907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90650" y="-73963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8488469" y="990668"/>
            <a:ext cx="2306972" cy="2306972"/>
          </a:xfrm>
          <a:custGeom>
            <a:avLst/>
            <a:gdLst/>
            <a:ahLst/>
            <a:cxnLst/>
            <a:rect l="l" t="t" r="r" b="b"/>
            <a:pathLst>
              <a:path w="2306972" h="2306972" extrusionOk="0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431847" y="3177967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-2700000">
            <a:off x="8734960" y="342095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-2700000">
            <a:off x="8734956" y="47086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2700000">
            <a:off x="3258027" y="294804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-2700000">
            <a:off x="2091794" y="4654300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2700000">
            <a:off x="266135" y="189449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6495722" y="171242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5548472" y="4814317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14850" y="1577788"/>
            <a:ext cx="55143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430150" y="3547500"/>
            <a:ext cx="4283700" cy="450000"/>
          </a:xfrm>
          <a:prstGeom prst="rect">
            <a:avLst/>
          </a:prstGeom>
          <a:solidFill>
            <a:srgbClr val="B348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 idx="2"/>
          </p:nvPr>
        </p:nvSpPr>
        <p:spPr>
          <a:xfrm>
            <a:off x="6938575" y="552675"/>
            <a:ext cx="1492200" cy="450000"/>
          </a:xfrm>
          <a:prstGeom prst="rect">
            <a:avLst/>
          </a:prstGeom>
          <a:solidFill>
            <a:srgbClr val="B348D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F633828-791C-CC24-F29E-6C724ADE5B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879AAF9-3231-9674-DA27-03601FCCB6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-1626298" y="2598094"/>
            <a:ext cx="3114423" cy="3114423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7191750" y="-13688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359972" y="74345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-2700000">
            <a:off x="4446660" y="20412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2700000">
            <a:off x="8603477" y="2503104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-2700000">
            <a:off x="2404760" y="476165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 rot="-2700000">
            <a:off x="6853619" y="4632436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8848072" y="4396730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3151900" y="1636350"/>
            <a:ext cx="4150500" cy="130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2" hasCustomPrompt="1"/>
          </p:nvPr>
        </p:nvSpPr>
        <p:spPr>
          <a:xfrm>
            <a:off x="1475300" y="1690000"/>
            <a:ext cx="1294500" cy="90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1"/>
          </p:nvPr>
        </p:nvSpPr>
        <p:spPr>
          <a:xfrm>
            <a:off x="3151900" y="3080475"/>
            <a:ext cx="3124800" cy="69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8099101-A45A-F0CA-24ED-626B78494F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035CD95-ABF5-EF14-0CAF-749A55E806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 txBox="1">
            <a:spLocks noGrp="1"/>
          </p:cNvSpPr>
          <p:nvPr>
            <p:ph type="subTitle" idx="1"/>
          </p:nvPr>
        </p:nvSpPr>
        <p:spPr>
          <a:xfrm>
            <a:off x="720075" y="1229900"/>
            <a:ext cx="4149300" cy="26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ubTitle" idx="2"/>
          </p:nvPr>
        </p:nvSpPr>
        <p:spPr>
          <a:xfrm>
            <a:off x="5258200" y="1229900"/>
            <a:ext cx="3165900" cy="33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9"/>
          <p:cNvSpPr/>
          <p:nvPr/>
        </p:nvSpPr>
        <p:spPr>
          <a:xfrm>
            <a:off x="-1066000" y="4148624"/>
            <a:ext cx="2318705" cy="2318705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9"/>
          <p:cNvSpPr/>
          <p:nvPr/>
        </p:nvSpPr>
        <p:spPr>
          <a:xfrm rot="-2700000">
            <a:off x="8725469" y="4535350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9"/>
          <p:cNvSpPr/>
          <p:nvPr/>
        </p:nvSpPr>
        <p:spPr>
          <a:xfrm rot="5400000">
            <a:off x="7832400" y="516812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9"/>
          <p:cNvSpPr/>
          <p:nvPr/>
        </p:nvSpPr>
        <p:spPr>
          <a:xfrm rot="-2700000">
            <a:off x="248002" y="2229704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3253647" y="48010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-1253581" y="-1661857"/>
            <a:ext cx="2306972" cy="2306972"/>
          </a:xfrm>
          <a:custGeom>
            <a:avLst/>
            <a:gdLst/>
            <a:ahLst/>
            <a:cxnLst/>
            <a:rect l="l" t="t" r="r" b="b"/>
            <a:pathLst>
              <a:path w="2306972" h="2306972" extrusionOk="0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 rot="-2700000">
            <a:off x="2499794" y="13181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8D2C48B-8BB3-6D22-B697-037CF18858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802C9D-2794-FD88-7A9A-CE88E6D2E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 txBox="1">
            <a:spLocks noGrp="1"/>
          </p:cNvSpPr>
          <p:nvPr>
            <p:ph type="subTitle" idx="1"/>
          </p:nvPr>
        </p:nvSpPr>
        <p:spPr>
          <a:xfrm>
            <a:off x="4938050" y="2727754"/>
            <a:ext cx="33462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2EC1D82-9254-CFAA-1869-0CF600C7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7DB4FA-20CA-9A73-958E-D39215C6FE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>
            <a:spLocks noGrp="1"/>
          </p:cNvSpPr>
          <p:nvPr>
            <p:ph type="subTitle" idx="1"/>
          </p:nvPr>
        </p:nvSpPr>
        <p:spPr>
          <a:xfrm>
            <a:off x="3780475" y="1545650"/>
            <a:ext cx="46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3780475" y="1212500"/>
            <a:ext cx="4650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3"/>
          </p:nvPr>
        </p:nvSpPr>
        <p:spPr>
          <a:xfrm>
            <a:off x="3780475" y="2716013"/>
            <a:ext cx="46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4"/>
          </p:nvPr>
        </p:nvSpPr>
        <p:spPr>
          <a:xfrm>
            <a:off x="3780475" y="2382863"/>
            <a:ext cx="4650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5"/>
          </p:nvPr>
        </p:nvSpPr>
        <p:spPr>
          <a:xfrm>
            <a:off x="3780475" y="3886375"/>
            <a:ext cx="46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6"/>
          </p:nvPr>
        </p:nvSpPr>
        <p:spPr>
          <a:xfrm>
            <a:off x="3780475" y="3553225"/>
            <a:ext cx="4650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-1159675" y="3421300"/>
            <a:ext cx="2592501" cy="2592501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2"/>
          <p:cNvSpPr/>
          <p:nvPr/>
        </p:nvSpPr>
        <p:spPr>
          <a:xfrm>
            <a:off x="4591750" y="-412263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2"/>
          <p:cNvSpPr/>
          <p:nvPr/>
        </p:nvSpPr>
        <p:spPr>
          <a:xfrm rot="-2700000">
            <a:off x="8806072" y="412724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2"/>
          <p:cNvSpPr/>
          <p:nvPr/>
        </p:nvSpPr>
        <p:spPr>
          <a:xfrm rot="-2700000">
            <a:off x="8737815" y="56792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2"/>
          <p:cNvSpPr/>
          <p:nvPr/>
        </p:nvSpPr>
        <p:spPr>
          <a:xfrm rot="-2700000">
            <a:off x="2888948" y="474213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2"/>
          <p:cNvSpPr/>
          <p:nvPr/>
        </p:nvSpPr>
        <p:spPr>
          <a:xfrm rot="-2700000">
            <a:off x="180556" y="27931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2"/>
          <p:cNvSpPr/>
          <p:nvPr/>
        </p:nvSpPr>
        <p:spPr>
          <a:xfrm>
            <a:off x="346285" y="225305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22"/>
          <p:cNvGrpSpPr/>
          <p:nvPr/>
        </p:nvGrpSpPr>
        <p:grpSpPr>
          <a:xfrm>
            <a:off x="4121021" y="-456934"/>
            <a:ext cx="901968" cy="901968"/>
            <a:chOff x="1350404" y="-3124999"/>
            <a:chExt cx="1570279" cy="1570279"/>
          </a:xfrm>
        </p:grpSpPr>
        <p:sp>
          <p:nvSpPr>
            <p:cNvPr id="251" name="Google Shape;251;p22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8B47C9C-94AE-BE86-0D4B-F4ADD7C41C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F2F17A6-C276-3098-EF02-7766BC66B1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>
            <a:spLocks noGrp="1"/>
          </p:cNvSpPr>
          <p:nvPr>
            <p:ph type="subTitle" idx="1"/>
          </p:nvPr>
        </p:nvSpPr>
        <p:spPr>
          <a:xfrm>
            <a:off x="1647700" y="1527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idx="2" hasCustomPrompt="1"/>
          </p:nvPr>
        </p:nvSpPr>
        <p:spPr>
          <a:xfrm>
            <a:off x="796200" y="1270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3"/>
          </p:nvPr>
        </p:nvSpPr>
        <p:spPr>
          <a:xfrm>
            <a:off x="1647700" y="1194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4"/>
          </p:nvPr>
        </p:nvSpPr>
        <p:spPr>
          <a:xfrm>
            <a:off x="1647700" y="2392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title" idx="5" hasCustomPrompt="1"/>
          </p:nvPr>
        </p:nvSpPr>
        <p:spPr>
          <a:xfrm>
            <a:off x="796200" y="2135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6"/>
          </p:nvPr>
        </p:nvSpPr>
        <p:spPr>
          <a:xfrm>
            <a:off x="1647700" y="2059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7"/>
          </p:nvPr>
        </p:nvSpPr>
        <p:spPr>
          <a:xfrm>
            <a:off x="1647700" y="3257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3"/>
          <p:cNvSpPr txBox="1">
            <a:spLocks noGrp="1"/>
          </p:cNvSpPr>
          <p:nvPr>
            <p:ph type="title" idx="8" hasCustomPrompt="1"/>
          </p:nvPr>
        </p:nvSpPr>
        <p:spPr>
          <a:xfrm>
            <a:off x="796200" y="3000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23"/>
          <p:cNvSpPr txBox="1">
            <a:spLocks noGrp="1"/>
          </p:cNvSpPr>
          <p:nvPr>
            <p:ph type="subTitle" idx="9"/>
          </p:nvPr>
        </p:nvSpPr>
        <p:spPr>
          <a:xfrm>
            <a:off x="1647700" y="2924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6" name="Google Shape;266;p23"/>
          <p:cNvSpPr txBox="1">
            <a:spLocks noGrp="1"/>
          </p:cNvSpPr>
          <p:nvPr>
            <p:ph type="subTitle" idx="13"/>
          </p:nvPr>
        </p:nvSpPr>
        <p:spPr>
          <a:xfrm>
            <a:off x="1647700" y="4122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3"/>
          <p:cNvSpPr txBox="1">
            <a:spLocks noGrp="1"/>
          </p:cNvSpPr>
          <p:nvPr>
            <p:ph type="title" idx="14" hasCustomPrompt="1"/>
          </p:nvPr>
        </p:nvSpPr>
        <p:spPr>
          <a:xfrm>
            <a:off x="796200" y="3865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23"/>
          <p:cNvSpPr txBox="1">
            <a:spLocks noGrp="1"/>
          </p:cNvSpPr>
          <p:nvPr>
            <p:ph type="subTitle" idx="15"/>
          </p:nvPr>
        </p:nvSpPr>
        <p:spPr>
          <a:xfrm>
            <a:off x="1647700" y="3789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9" name="Google Shape;269;p23"/>
          <p:cNvSpPr/>
          <p:nvPr/>
        </p:nvSpPr>
        <p:spPr>
          <a:xfrm>
            <a:off x="-1584350" y="287197"/>
            <a:ext cx="2181807" cy="218180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3"/>
          <p:cNvSpPr/>
          <p:nvPr/>
        </p:nvSpPr>
        <p:spPr>
          <a:xfrm rot="5400000">
            <a:off x="7650425" y="3747962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1" name="Google Shape;271;p23"/>
          <p:cNvGrpSpPr/>
          <p:nvPr/>
        </p:nvGrpSpPr>
        <p:grpSpPr>
          <a:xfrm>
            <a:off x="7809396" y="3638666"/>
            <a:ext cx="901968" cy="901968"/>
            <a:chOff x="1350404" y="-3124999"/>
            <a:chExt cx="1570279" cy="1570279"/>
          </a:xfrm>
        </p:grpSpPr>
        <p:sp>
          <p:nvSpPr>
            <p:cNvPr id="272" name="Google Shape;272;p23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" name="Google Shape;276;p23"/>
          <p:cNvSpPr/>
          <p:nvPr/>
        </p:nvSpPr>
        <p:spPr>
          <a:xfrm rot="-2700000">
            <a:off x="242648" y="432258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3"/>
          <p:cNvSpPr/>
          <p:nvPr/>
        </p:nvSpPr>
        <p:spPr>
          <a:xfrm rot="-2700000">
            <a:off x="5260819" y="4841036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3"/>
          <p:cNvSpPr/>
          <p:nvPr/>
        </p:nvSpPr>
        <p:spPr>
          <a:xfrm>
            <a:off x="251447" y="81075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3"/>
          <p:cNvSpPr/>
          <p:nvPr/>
        </p:nvSpPr>
        <p:spPr>
          <a:xfrm rot="-2700000">
            <a:off x="8687852" y="256227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3"/>
          <p:cNvSpPr/>
          <p:nvPr/>
        </p:nvSpPr>
        <p:spPr>
          <a:xfrm rot="-2700000">
            <a:off x="4121110" y="10237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69EC991-24C2-2EEE-5965-1AF809B241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1D3B419-7613-BB5C-4E32-D614F14B10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/>
          <p:nvPr/>
        </p:nvSpPr>
        <p:spPr>
          <a:xfrm>
            <a:off x="-753977" y="3910975"/>
            <a:ext cx="2489827" cy="248982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6"/>
          <p:cNvGrpSpPr/>
          <p:nvPr/>
        </p:nvGrpSpPr>
        <p:grpSpPr>
          <a:xfrm>
            <a:off x="295975" y="4188655"/>
            <a:ext cx="1694813" cy="830678"/>
            <a:chOff x="-215300" y="3851305"/>
            <a:chExt cx="1694813" cy="830678"/>
          </a:xfrm>
        </p:grpSpPr>
        <p:sp>
          <p:nvSpPr>
            <p:cNvPr id="321" name="Google Shape;321;p26"/>
            <p:cNvSpPr/>
            <p:nvPr/>
          </p:nvSpPr>
          <p:spPr>
            <a:xfrm>
              <a:off x="861887" y="3947362"/>
              <a:ext cx="215345" cy="4222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323" name="Google Shape;323;p26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6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6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6" name="Google Shape;326;p26"/>
            <p:cNvSpPr/>
            <p:nvPr/>
          </p:nvSpPr>
          <p:spPr>
            <a:xfrm>
              <a:off x="-85801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294020" y="4210340"/>
              <a:ext cx="105745" cy="471557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48397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1053745" y="4472133"/>
              <a:ext cx="105745" cy="209628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1243698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-32968" y="4087783"/>
              <a:ext cx="1329975" cy="42031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-61417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128536" y="4354614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318446" y="418938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508356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698309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893172" y="4336368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1078172" y="4457909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1268082" y="4046253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26"/>
          <p:cNvSpPr/>
          <p:nvPr/>
        </p:nvSpPr>
        <p:spPr>
          <a:xfrm rot="-2700000">
            <a:off x="7679247" y="18329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6"/>
          <p:cNvSpPr/>
          <p:nvPr/>
        </p:nvSpPr>
        <p:spPr>
          <a:xfrm rot="-2700000">
            <a:off x="422294" y="567925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6"/>
          <p:cNvSpPr/>
          <p:nvPr/>
        </p:nvSpPr>
        <p:spPr>
          <a:xfrm rot="-2700000">
            <a:off x="8760102" y="359387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6"/>
          <p:cNvSpPr/>
          <p:nvPr/>
        </p:nvSpPr>
        <p:spPr>
          <a:xfrm rot="-2700000">
            <a:off x="228123" y="304080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6"/>
          <p:cNvSpPr/>
          <p:nvPr/>
        </p:nvSpPr>
        <p:spPr>
          <a:xfrm rot="-2700000">
            <a:off x="4242256" y="474611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6"/>
          <p:cNvSpPr/>
          <p:nvPr/>
        </p:nvSpPr>
        <p:spPr>
          <a:xfrm>
            <a:off x="3199535" y="1921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0" name="Google Shape;350;p26"/>
          <p:cNvGrpSpPr/>
          <p:nvPr/>
        </p:nvGrpSpPr>
        <p:grpSpPr>
          <a:xfrm>
            <a:off x="8430783" y="1741366"/>
            <a:ext cx="901968" cy="901968"/>
            <a:chOff x="1350404" y="-3124999"/>
            <a:chExt cx="1570279" cy="1570279"/>
          </a:xfrm>
        </p:grpSpPr>
        <p:sp>
          <p:nvSpPr>
            <p:cNvPr id="351" name="Google Shape;351;p26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p26"/>
          <p:cNvSpPr/>
          <p:nvPr/>
        </p:nvSpPr>
        <p:spPr>
          <a:xfrm>
            <a:off x="4407973" y="-1942300"/>
            <a:ext cx="2489827" cy="248982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6"/>
          <p:cNvSpPr/>
          <p:nvPr/>
        </p:nvSpPr>
        <p:spPr>
          <a:xfrm>
            <a:off x="8146410" y="47549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F8F2400-983D-759B-92A3-868444B3BC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C88E49A-AD25-9AF2-EA96-6CD0406FA0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0D40D3F-D04C-828D-8756-0907EF5CD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9546828-7064-BB73-A298-68B12C6DA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65" r:id="rId4"/>
    <p:sldLayoutId id="2147483668" r:id="rId5"/>
    <p:sldLayoutId id="2147483669" r:id="rId6"/>
    <p:sldLayoutId id="214748367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image" Target="../media/image13.png"/><Relationship Id="rId4" Type="http://schemas.openxmlformats.org/officeDocument/2006/relationships/slide" Target="slide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slide" Target="slide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slide" Target="slide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"/>
          <p:cNvSpPr txBox="1">
            <a:spLocks noGrp="1"/>
          </p:cNvSpPr>
          <p:nvPr>
            <p:ph type="ctrTitle"/>
          </p:nvPr>
        </p:nvSpPr>
        <p:spPr>
          <a:xfrm>
            <a:off x="1814850" y="1577788"/>
            <a:ext cx="55143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AI Engineer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Soutenance 8</a:t>
            </a:r>
          </a:p>
        </p:txBody>
      </p:sp>
      <p:sp>
        <p:nvSpPr>
          <p:cNvPr id="395" name="Google Shape;395;p31"/>
          <p:cNvSpPr txBox="1">
            <a:spLocks noGrp="1"/>
          </p:cNvSpPr>
          <p:nvPr>
            <p:ph type="subTitle" idx="1"/>
          </p:nvPr>
        </p:nvSpPr>
        <p:spPr>
          <a:xfrm>
            <a:off x="2261937" y="3420406"/>
            <a:ext cx="4537623" cy="7489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400" dirty="0">
                <a:solidFill>
                  <a:schemeClr val="bg1"/>
                </a:solidFill>
              </a:rPr>
              <a:t>Projet 8 :</a:t>
            </a:r>
            <a:br>
              <a:rPr lang="en" sz="1400" dirty="0">
                <a:solidFill>
                  <a:schemeClr val="bg1"/>
                </a:solidFill>
              </a:rPr>
            </a:br>
            <a:r>
              <a:rPr lang="fr-FR" sz="1400" i="0" dirty="0">
                <a:solidFill>
                  <a:schemeClr val="bg1"/>
                </a:solidFill>
                <a:effectLst/>
                <a:latin typeface="Inter" panose="020B0604020202020204" charset="0"/>
              </a:rPr>
              <a:t>Traitez les images pour le système embarqué d’une voiture autonome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396" name="Google Shape;396;p31"/>
          <p:cNvGrpSpPr/>
          <p:nvPr/>
        </p:nvGrpSpPr>
        <p:grpSpPr>
          <a:xfrm>
            <a:off x="8118467" y="4032000"/>
            <a:ext cx="1098804" cy="732535"/>
            <a:chOff x="8118467" y="4032000"/>
            <a:chExt cx="1098804" cy="732535"/>
          </a:xfrm>
        </p:grpSpPr>
        <p:sp>
          <p:nvSpPr>
            <p:cNvPr id="397" name="Google Shape;397;p31"/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" name="Google Shape;434;p31"/>
          <p:cNvGrpSpPr/>
          <p:nvPr/>
        </p:nvGrpSpPr>
        <p:grpSpPr>
          <a:xfrm>
            <a:off x="1062846" y="290916"/>
            <a:ext cx="901968" cy="901968"/>
            <a:chOff x="1350404" y="-3124999"/>
            <a:chExt cx="1570279" cy="1570279"/>
          </a:xfrm>
        </p:grpSpPr>
        <p:sp>
          <p:nvSpPr>
            <p:cNvPr id="435" name="Google Shape;435;p31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p31"/>
          <p:cNvSpPr txBox="1">
            <a:spLocks noGrp="1"/>
          </p:cNvSpPr>
          <p:nvPr>
            <p:ph type="ctrTitle" idx="2"/>
          </p:nvPr>
        </p:nvSpPr>
        <p:spPr>
          <a:xfrm>
            <a:off x="6197600" y="552675"/>
            <a:ext cx="2470268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J</a:t>
            </a:r>
            <a:r>
              <a:rPr lang="en" dirty="0">
                <a:solidFill>
                  <a:schemeClr val="bg1"/>
                </a:solidFill>
              </a:rPr>
              <a:t>eudi 6 Février 2025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440" name="Google Shape;440;p31"/>
          <p:cNvGrpSpPr/>
          <p:nvPr/>
        </p:nvGrpSpPr>
        <p:grpSpPr>
          <a:xfrm>
            <a:off x="4060641" y="362469"/>
            <a:ext cx="1022706" cy="830413"/>
            <a:chOff x="7329141" y="362469"/>
            <a:chExt cx="1022706" cy="830413"/>
          </a:xfrm>
        </p:grpSpPr>
        <p:sp>
          <p:nvSpPr>
            <p:cNvPr id="441" name="Google Shape;441;p31"/>
            <p:cNvSpPr/>
            <p:nvPr/>
          </p:nvSpPr>
          <p:spPr>
            <a:xfrm>
              <a:off x="7329141" y="362469"/>
              <a:ext cx="1022706" cy="830413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7479397" y="507863"/>
              <a:ext cx="275878" cy="490191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3" name="Google Shape;443;p31"/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444" name="Google Shape;444;p31"/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6" name="Google Shape;446;p31"/>
            <p:cNvSpPr/>
            <p:nvPr/>
          </p:nvSpPr>
          <p:spPr>
            <a:xfrm>
              <a:off x="7755275" y="507863"/>
              <a:ext cx="222402" cy="439126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7918481" y="577354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7986379" y="855683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8078706" y="664248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8078706" y="691415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8078706" y="718541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8078706" y="946989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8078706" y="974156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8078706" y="1001323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31"/>
          <p:cNvGrpSpPr/>
          <p:nvPr/>
        </p:nvGrpSpPr>
        <p:grpSpPr>
          <a:xfrm>
            <a:off x="-215300" y="3851305"/>
            <a:ext cx="1694813" cy="830678"/>
            <a:chOff x="-215300" y="3851305"/>
            <a:chExt cx="1694813" cy="830678"/>
          </a:xfrm>
        </p:grpSpPr>
        <p:sp>
          <p:nvSpPr>
            <p:cNvPr id="456" name="Google Shape;456;p31"/>
            <p:cNvSpPr/>
            <p:nvPr/>
          </p:nvSpPr>
          <p:spPr>
            <a:xfrm>
              <a:off x="861887" y="3947362"/>
              <a:ext cx="215268" cy="422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7" name="Google Shape;457;p31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458" name="Google Shape;458;p31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31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31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1" name="Google Shape;461;p31"/>
            <p:cNvSpPr/>
            <p:nvPr/>
          </p:nvSpPr>
          <p:spPr>
            <a:xfrm>
              <a:off x="-85801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294020" y="4210340"/>
              <a:ext cx="105708" cy="471388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483972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053745" y="4472133"/>
              <a:ext cx="105708" cy="209553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243698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-32968" y="4087783"/>
              <a:ext cx="1329498" cy="42016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-61417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128536" y="4354614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18446" y="418938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508356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698309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893172" y="4336368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078172" y="4457909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68082" y="4046253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10179;p65">
            <a:extLst>
              <a:ext uri="{FF2B5EF4-FFF2-40B4-BE49-F238E27FC236}">
                <a16:creationId xmlns:a16="http://schemas.microsoft.com/office/drawing/2014/main" id="{408B4890-0C7D-94AD-1BC1-65502B52FC87}"/>
              </a:ext>
            </a:extLst>
          </p:cNvPr>
          <p:cNvGrpSpPr/>
          <p:nvPr/>
        </p:nvGrpSpPr>
        <p:grpSpPr>
          <a:xfrm>
            <a:off x="4158514" y="4297865"/>
            <a:ext cx="774341" cy="566787"/>
            <a:chOff x="5733194" y="2431718"/>
            <a:chExt cx="446826" cy="327059"/>
          </a:xfrm>
          <a:solidFill>
            <a:srgbClr val="FFC000"/>
          </a:solidFill>
        </p:grpSpPr>
        <p:sp>
          <p:nvSpPr>
            <p:cNvPr id="3" name="Google Shape;10180;p65">
              <a:extLst>
                <a:ext uri="{FF2B5EF4-FFF2-40B4-BE49-F238E27FC236}">
                  <a16:creationId xmlns:a16="http://schemas.microsoft.com/office/drawing/2014/main" id="{F1BC62E1-89B2-BAE8-02B0-6CC174B70056}"/>
                </a:ext>
              </a:extLst>
            </p:cNvPr>
            <p:cNvSpPr/>
            <p:nvPr/>
          </p:nvSpPr>
          <p:spPr>
            <a:xfrm>
              <a:off x="6032946" y="2474145"/>
              <a:ext cx="56112" cy="20115"/>
            </a:xfrm>
            <a:custGeom>
              <a:avLst/>
              <a:gdLst/>
              <a:ahLst/>
              <a:cxnLst/>
              <a:rect l="l" t="t" r="r" b="b"/>
              <a:pathLst>
                <a:path w="1763" h="632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441" y="417"/>
                    <a:pt x="1108" y="453"/>
                    <a:pt x="1429" y="620"/>
                  </a:cubicBezTo>
                  <a:cubicBezTo>
                    <a:pt x="1465" y="632"/>
                    <a:pt x="1489" y="632"/>
                    <a:pt x="1525" y="632"/>
                  </a:cubicBezTo>
                  <a:cubicBezTo>
                    <a:pt x="1596" y="632"/>
                    <a:pt x="1668" y="584"/>
                    <a:pt x="1703" y="513"/>
                  </a:cubicBezTo>
                  <a:cubicBezTo>
                    <a:pt x="1763" y="417"/>
                    <a:pt x="1727" y="298"/>
                    <a:pt x="1632" y="239"/>
                  </a:cubicBezTo>
                  <a:cubicBezTo>
                    <a:pt x="1156" y="1"/>
                    <a:pt x="263" y="1"/>
                    <a:pt x="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181;p65">
              <a:extLst>
                <a:ext uri="{FF2B5EF4-FFF2-40B4-BE49-F238E27FC236}">
                  <a16:creationId xmlns:a16="http://schemas.microsoft.com/office/drawing/2014/main" id="{B926F445-5D7C-13E6-DA83-290B1F031944}"/>
                </a:ext>
              </a:extLst>
            </p:cNvPr>
            <p:cNvSpPr/>
            <p:nvPr/>
          </p:nvSpPr>
          <p:spPr>
            <a:xfrm>
              <a:off x="5733194" y="2431718"/>
              <a:ext cx="446826" cy="327059"/>
            </a:xfrm>
            <a:custGeom>
              <a:avLst/>
              <a:gdLst/>
              <a:ahLst/>
              <a:cxnLst/>
              <a:rect l="l" t="t" r="r" b="b"/>
              <a:pathLst>
                <a:path w="14039" h="10276" extrusionOk="0">
                  <a:moveTo>
                    <a:pt x="11621" y="655"/>
                  </a:moveTo>
                  <a:lnTo>
                    <a:pt x="11621" y="1500"/>
                  </a:lnTo>
                  <a:cubicBezTo>
                    <a:pt x="11621" y="1631"/>
                    <a:pt x="11598" y="1762"/>
                    <a:pt x="11538" y="1905"/>
                  </a:cubicBezTo>
                  <a:lnTo>
                    <a:pt x="11431" y="2108"/>
                  </a:lnTo>
                  <a:cubicBezTo>
                    <a:pt x="11419" y="2143"/>
                    <a:pt x="11419" y="2167"/>
                    <a:pt x="11419" y="2203"/>
                  </a:cubicBezTo>
                  <a:lnTo>
                    <a:pt x="11419" y="2631"/>
                  </a:lnTo>
                  <a:cubicBezTo>
                    <a:pt x="11419" y="2929"/>
                    <a:pt x="11300" y="3215"/>
                    <a:pt x="11074" y="3429"/>
                  </a:cubicBezTo>
                  <a:cubicBezTo>
                    <a:pt x="10858" y="3634"/>
                    <a:pt x="10599" y="3751"/>
                    <a:pt x="10317" y="3751"/>
                  </a:cubicBezTo>
                  <a:cubicBezTo>
                    <a:pt x="10303" y="3751"/>
                    <a:pt x="10290" y="3751"/>
                    <a:pt x="10276" y="3751"/>
                  </a:cubicBezTo>
                  <a:cubicBezTo>
                    <a:pt x="9657" y="3739"/>
                    <a:pt x="9181" y="3215"/>
                    <a:pt x="9181" y="2584"/>
                  </a:cubicBezTo>
                  <a:lnTo>
                    <a:pt x="9181" y="2203"/>
                  </a:lnTo>
                  <a:cubicBezTo>
                    <a:pt x="9181" y="2167"/>
                    <a:pt x="9181" y="2143"/>
                    <a:pt x="9169" y="2108"/>
                  </a:cubicBezTo>
                  <a:lnTo>
                    <a:pt x="9038" y="1857"/>
                  </a:lnTo>
                  <a:cubicBezTo>
                    <a:pt x="8990" y="1762"/>
                    <a:pt x="8966" y="1667"/>
                    <a:pt x="8966" y="1560"/>
                  </a:cubicBezTo>
                  <a:lnTo>
                    <a:pt x="8966" y="1548"/>
                  </a:lnTo>
                  <a:cubicBezTo>
                    <a:pt x="8966" y="1048"/>
                    <a:pt x="9359" y="655"/>
                    <a:pt x="9859" y="655"/>
                  </a:cubicBezTo>
                  <a:close/>
                  <a:moveTo>
                    <a:pt x="4156" y="429"/>
                  </a:moveTo>
                  <a:cubicBezTo>
                    <a:pt x="4513" y="429"/>
                    <a:pt x="4823" y="560"/>
                    <a:pt x="5061" y="822"/>
                  </a:cubicBezTo>
                  <a:cubicBezTo>
                    <a:pt x="5299" y="1072"/>
                    <a:pt x="5442" y="1417"/>
                    <a:pt x="5478" y="1786"/>
                  </a:cubicBezTo>
                  <a:cubicBezTo>
                    <a:pt x="5513" y="2215"/>
                    <a:pt x="5656" y="3108"/>
                    <a:pt x="5847" y="3643"/>
                  </a:cubicBezTo>
                  <a:lnTo>
                    <a:pt x="5835" y="3643"/>
                  </a:lnTo>
                  <a:cubicBezTo>
                    <a:pt x="5525" y="3762"/>
                    <a:pt x="4882" y="3941"/>
                    <a:pt x="4132" y="3941"/>
                  </a:cubicBezTo>
                  <a:cubicBezTo>
                    <a:pt x="4077" y="3944"/>
                    <a:pt x="4021" y="3945"/>
                    <a:pt x="3967" y="3945"/>
                  </a:cubicBezTo>
                  <a:cubicBezTo>
                    <a:pt x="3330" y="3945"/>
                    <a:pt x="2762" y="3765"/>
                    <a:pt x="2477" y="3655"/>
                  </a:cubicBezTo>
                  <a:cubicBezTo>
                    <a:pt x="2656" y="3108"/>
                    <a:pt x="2799" y="2215"/>
                    <a:pt x="2835" y="1786"/>
                  </a:cubicBezTo>
                  <a:cubicBezTo>
                    <a:pt x="2858" y="1417"/>
                    <a:pt x="3013" y="1072"/>
                    <a:pt x="3251" y="822"/>
                  </a:cubicBezTo>
                  <a:cubicBezTo>
                    <a:pt x="3501" y="560"/>
                    <a:pt x="3811" y="429"/>
                    <a:pt x="4156" y="429"/>
                  </a:cubicBezTo>
                  <a:close/>
                  <a:moveTo>
                    <a:pt x="10752" y="4096"/>
                  </a:moveTo>
                  <a:cubicBezTo>
                    <a:pt x="10752" y="4155"/>
                    <a:pt x="10764" y="4215"/>
                    <a:pt x="10776" y="4274"/>
                  </a:cubicBezTo>
                  <a:lnTo>
                    <a:pt x="10609" y="4429"/>
                  </a:lnTo>
                  <a:cubicBezTo>
                    <a:pt x="10526" y="4524"/>
                    <a:pt x="10419" y="4572"/>
                    <a:pt x="10300" y="4572"/>
                  </a:cubicBezTo>
                  <a:cubicBezTo>
                    <a:pt x="10181" y="4572"/>
                    <a:pt x="10062" y="4524"/>
                    <a:pt x="9990" y="4429"/>
                  </a:cubicBezTo>
                  <a:lnTo>
                    <a:pt x="9823" y="4274"/>
                  </a:lnTo>
                  <a:cubicBezTo>
                    <a:pt x="9835" y="4215"/>
                    <a:pt x="9859" y="4155"/>
                    <a:pt x="9859" y="4096"/>
                  </a:cubicBezTo>
                  <a:cubicBezTo>
                    <a:pt x="9990" y="4132"/>
                    <a:pt x="10121" y="4167"/>
                    <a:pt x="10252" y="4167"/>
                  </a:cubicBezTo>
                  <a:lnTo>
                    <a:pt x="10300" y="4167"/>
                  </a:lnTo>
                  <a:cubicBezTo>
                    <a:pt x="10455" y="4167"/>
                    <a:pt x="10609" y="4132"/>
                    <a:pt x="10752" y="4096"/>
                  </a:cubicBezTo>
                  <a:close/>
                  <a:moveTo>
                    <a:pt x="4692" y="4358"/>
                  </a:moveTo>
                  <a:cubicBezTo>
                    <a:pt x="4763" y="4524"/>
                    <a:pt x="4918" y="4644"/>
                    <a:pt x="5097" y="4691"/>
                  </a:cubicBezTo>
                  <a:lnTo>
                    <a:pt x="5835" y="4894"/>
                  </a:lnTo>
                  <a:cubicBezTo>
                    <a:pt x="6025" y="4953"/>
                    <a:pt x="6168" y="5132"/>
                    <a:pt x="6168" y="5322"/>
                  </a:cubicBezTo>
                  <a:lnTo>
                    <a:pt x="6168" y="7251"/>
                  </a:lnTo>
                  <a:cubicBezTo>
                    <a:pt x="6168" y="7501"/>
                    <a:pt x="5954" y="7692"/>
                    <a:pt x="5716" y="7692"/>
                  </a:cubicBezTo>
                  <a:lnTo>
                    <a:pt x="5704" y="7692"/>
                  </a:lnTo>
                  <a:lnTo>
                    <a:pt x="5704" y="6144"/>
                  </a:lnTo>
                  <a:cubicBezTo>
                    <a:pt x="5668" y="5787"/>
                    <a:pt x="5394" y="5501"/>
                    <a:pt x="5025" y="5501"/>
                  </a:cubicBezTo>
                  <a:lnTo>
                    <a:pt x="3275" y="5501"/>
                  </a:lnTo>
                  <a:cubicBezTo>
                    <a:pt x="2918" y="5501"/>
                    <a:pt x="2632" y="5787"/>
                    <a:pt x="2632" y="6144"/>
                  </a:cubicBezTo>
                  <a:lnTo>
                    <a:pt x="2632" y="7692"/>
                  </a:lnTo>
                  <a:lnTo>
                    <a:pt x="2620" y="7692"/>
                  </a:lnTo>
                  <a:cubicBezTo>
                    <a:pt x="2370" y="7692"/>
                    <a:pt x="2180" y="7489"/>
                    <a:pt x="2180" y="7251"/>
                  </a:cubicBezTo>
                  <a:lnTo>
                    <a:pt x="2180" y="5322"/>
                  </a:lnTo>
                  <a:cubicBezTo>
                    <a:pt x="2180" y="5132"/>
                    <a:pt x="2311" y="4941"/>
                    <a:pt x="2501" y="4894"/>
                  </a:cubicBezTo>
                  <a:lnTo>
                    <a:pt x="3251" y="4691"/>
                  </a:lnTo>
                  <a:cubicBezTo>
                    <a:pt x="3430" y="4644"/>
                    <a:pt x="3561" y="4524"/>
                    <a:pt x="3644" y="4358"/>
                  </a:cubicBezTo>
                  <a:cubicBezTo>
                    <a:pt x="3811" y="4370"/>
                    <a:pt x="3989" y="4394"/>
                    <a:pt x="4168" y="4394"/>
                  </a:cubicBezTo>
                  <a:cubicBezTo>
                    <a:pt x="4347" y="4394"/>
                    <a:pt x="4525" y="4370"/>
                    <a:pt x="4692" y="4358"/>
                  </a:cubicBezTo>
                  <a:close/>
                  <a:moveTo>
                    <a:pt x="10526" y="5906"/>
                  </a:moveTo>
                  <a:cubicBezTo>
                    <a:pt x="10538" y="5906"/>
                    <a:pt x="10538" y="5906"/>
                    <a:pt x="10538" y="5918"/>
                  </a:cubicBezTo>
                  <a:lnTo>
                    <a:pt x="10538" y="7680"/>
                  </a:lnTo>
                  <a:cubicBezTo>
                    <a:pt x="10538" y="7692"/>
                    <a:pt x="10538" y="7692"/>
                    <a:pt x="10526" y="7692"/>
                  </a:cubicBezTo>
                  <a:lnTo>
                    <a:pt x="7895" y="7692"/>
                  </a:lnTo>
                  <a:cubicBezTo>
                    <a:pt x="7871" y="7692"/>
                    <a:pt x="7871" y="7692"/>
                    <a:pt x="7871" y="7680"/>
                  </a:cubicBezTo>
                  <a:lnTo>
                    <a:pt x="7871" y="5918"/>
                  </a:lnTo>
                  <a:lnTo>
                    <a:pt x="10526" y="5906"/>
                  </a:lnTo>
                  <a:close/>
                  <a:moveTo>
                    <a:pt x="11050" y="4596"/>
                  </a:moveTo>
                  <a:lnTo>
                    <a:pt x="11228" y="4691"/>
                  </a:lnTo>
                  <a:lnTo>
                    <a:pt x="11967" y="4894"/>
                  </a:lnTo>
                  <a:cubicBezTo>
                    <a:pt x="12157" y="4953"/>
                    <a:pt x="12300" y="5132"/>
                    <a:pt x="12300" y="5322"/>
                  </a:cubicBezTo>
                  <a:lnTo>
                    <a:pt x="12300" y="7251"/>
                  </a:lnTo>
                  <a:cubicBezTo>
                    <a:pt x="12300" y="7501"/>
                    <a:pt x="12086" y="7692"/>
                    <a:pt x="11848" y="7692"/>
                  </a:cubicBezTo>
                  <a:lnTo>
                    <a:pt x="10955" y="7692"/>
                  </a:lnTo>
                  <a:lnTo>
                    <a:pt x="10955" y="7680"/>
                  </a:lnTo>
                  <a:lnTo>
                    <a:pt x="10955" y="7227"/>
                  </a:lnTo>
                  <a:lnTo>
                    <a:pt x="11621" y="7227"/>
                  </a:lnTo>
                  <a:cubicBezTo>
                    <a:pt x="11740" y="7227"/>
                    <a:pt x="11836" y="7144"/>
                    <a:pt x="11836" y="7025"/>
                  </a:cubicBezTo>
                  <a:lnTo>
                    <a:pt x="11836" y="5715"/>
                  </a:lnTo>
                  <a:cubicBezTo>
                    <a:pt x="11836" y="5596"/>
                    <a:pt x="11740" y="5501"/>
                    <a:pt x="11621" y="5501"/>
                  </a:cubicBezTo>
                  <a:cubicBezTo>
                    <a:pt x="11502" y="5501"/>
                    <a:pt x="11419" y="5596"/>
                    <a:pt x="11419" y="5715"/>
                  </a:cubicBezTo>
                  <a:lnTo>
                    <a:pt x="11419" y="6834"/>
                  </a:lnTo>
                  <a:lnTo>
                    <a:pt x="10955" y="6834"/>
                  </a:lnTo>
                  <a:lnTo>
                    <a:pt x="10955" y="5941"/>
                  </a:lnTo>
                  <a:cubicBezTo>
                    <a:pt x="10955" y="5691"/>
                    <a:pt x="10764" y="5525"/>
                    <a:pt x="10538" y="5525"/>
                  </a:cubicBezTo>
                  <a:lnTo>
                    <a:pt x="8335" y="5525"/>
                  </a:lnTo>
                  <a:lnTo>
                    <a:pt x="8335" y="5322"/>
                  </a:lnTo>
                  <a:lnTo>
                    <a:pt x="8299" y="5322"/>
                  </a:lnTo>
                  <a:cubicBezTo>
                    <a:pt x="8299" y="5132"/>
                    <a:pt x="8442" y="4941"/>
                    <a:pt x="8633" y="4894"/>
                  </a:cubicBezTo>
                  <a:lnTo>
                    <a:pt x="9383" y="4691"/>
                  </a:lnTo>
                  <a:cubicBezTo>
                    <a:pt x="9442" y="4667"/>
                    <a:pt x="9490" y="4644"/>
                    <a:pt x="9562" y="4596"/>
                  </a:cubicBezTo>
                  <a:lnTo>
                    <a:pt x="9693" y="4727"/>
                  </a:lnTo>
                  <a:cubicBezTo>
                    <a:pt x="9859" y="4894"/>
                    <a:pt x="10062" y="4989"/>
                    <a:pt x="10300" y="4989"/>
                  </a:cubicBezTo>
                  <a:cubicBezTo>
                    <a:pt x="10526" y="4989"/>
                    <a:pt x="10752" y="4894"/>
                    <a:pt x="10907" y="4727"/>
                  </a:cubicBezTo>
                  <a:lnTo>
                    <a:pt x="11050" y="4596"/>
                  </a:lnTo>
                  <a:close/>
                  <a:moveTo>
                    <a:pt x="2632" y="8108"/>
                  </a:moveTo>
                  <a:lnTo>
                    <a:pt x="2632" y="8573"/>
                  </a:lnTo>
                  <a:lnTo>
                    <a:pt x="846" y="8573"/>
                  </a:lnTo>
                  <a:lnTo>
                    <a:pt x="846" y="8108"/>
                  </a:lnTo>
                  <a:close/>
                  <a:moveTo>
                    <a:pt x="13157" y="8108"/>
                  </a:moveTo>
                  <a:lnTo>
                    <a:pt x="13157" y="8573"/>
                  </a:lnTo>
                  <a:lnTo>
                    <a:pt x="5668" y="8573"/>
                  </a:lnTo>
                  <a:lnTo>
                    <a:pt x="5668" y="8108"/>
                  </a:lnTo>
                  <a:close/>
                  <a:moveTo>
                    <a:pt x="5049" y="5906"/>
                  </a:moveTo>
                  <a:cubicBezTo>
                    <a:pt x="5180" y="5906"/>
                    <a:pt x="5287" y="6013"/>
                    <a:pt x="5287" y="6144"/>
                  </a:cubicBezTo>
                  <a:lnTo>
                    <a:pt x="5287" y="9001"/>
                  </a:lnTo>
                  <a:lnTo>
                    <a:pt x="3049" y="9001"/>
                  </a:lnTo>
                  <a:lnTo>
                    <a:pt x="3049" y="6144"/>
                  </a:lnTo>
                  <a:cubicBezTo>
                    <a:pt x="3049" y="6013"/>
                    <a:pt x="3156" y="5906"/>
                    <a:pt x="3287" y="5906"/>
                  </a:cubicBezTo>
                  <a:close/>
                  <a:moveTo>
                    <a:pt x="4168" y="0"/>
                  </a:moveTo>
                  <a:cubicBezTo>
                    <a:pt x="3239" y="0"/>
                    <a:pt x="2501" y="738"/>
                    <a:pt x="2430" y="1738"/>
                  </a:cubicBezTo>
                  <a:cubicBezTo>
                    <a:pt x="2394" y="2155"/>
                    <a:pt x="2263" y="2989"/>
                    <a:pt x="2084" y="3477"/>
                  </a:cubicBezTo>
                  <a:cubicBezTo>
                    <a:pt x="2037" y="3584"/>
                    <a:pt x="2049" y="3703"/>
                    <a:pt x="2096" y="3810"/>
                  </a:cubicBezTo>
                  <a:cubicBezTo>
                    <a:pt x="2144" y="3905"/>
                    <a:pt x="2239" y="3989"/>
                    <a:pt x="2334" y="4024"/>
                  </a:cubicBezTo>
                  <a:cubicBezTo>
                    <a:pt x="2513" y="4084"/>
                    <a:pt x="2811" y="4179"/>
                    <a:pt x="3156" y="4251"/>
                  </a:cubicBezTo>
                  <a:cubicBezTo>
                    <a:pt x="3144" y="4251"/>
                    <a:pt x="3144" y="4251"/>
                    <a:pt x="3120" y="4263"/>
                  </a:cubicBezTo>
                  <a:lnTo>
                    <a:pt x="2382" y="4477"/>
                  </a:lnTo>
                  <a:cubicBezTo>
                    <a:pt x="2013" y="4584"/>
                    <a:pt x="1751" y="4917"/>
                    <a:pt x="1751" y="5310"/>
                  </a:cubicBezTo>
                  <a:lnTo>
                    <a:pt x="1751" y="7227"/>
                  </a:lnTo>
                  <a:cubicBezTo>
                    <a:pt x="1751" y="7394"/>
                    <a:pt x="1799" y="7561"/>
                    <a:pt x="1894" y="7680"/>
                  </a:cubicBezTo>
                  <a:lnTo>
                    <a:pt x="203" y="7680"/>
                  </a:lnTo>
                  <a:cubicBezTo>
                    <a:pt x="84" y="7680"/>
                    <a:pt x="1" y="7763"/>
                    <a:pt x="1" y="7882"/>
                  </a:cubicBezTo>
                  <a:cubicBezTo>
                    <a:pt x="1" y="8001"/>
                    <a:pt x="84" y="8096"/>
                    <a:pt x="203" y="8096"/>
                  </a:cubicBezTo>
                  <a:lnTo>
                    <a:pt x="441" y="8096"/>
                  </a:lnTo>
                  <a:lnTo>
                    <a:pt x="441" y="10073"/>
                  </a:lnTo>
                  <a:cubicBezTo>
                    <a:pt x="441" y="10192"/>
                    <a:pt x="537" y="10275"/>
                    <a:pt x="656" y="10275"/>
                  </a:cubicBezTo>
                  <a:cubicBezTo>
                    <a:pt x="775" y="10275"/>
                    <a:pt x="858" y="10192"/>
                    <a:pt x="858" y="10073"/>
                  </a:cubicBezTo>
                  <a:lnTo>
                    <a:pt x="858" y="8954"/>
                  </a:lnTo>
                  <a:lnTo>
                    <a:pt x="2644" y="8954"/>
                  </a:lnTo>
                  <a:lnTo>
                    <a:pt x="2644" y="10073"/>
                  </a:lnTo>
                  <a:cubicBezTo>
                    <a:pt x="2644" y="10192"/>
                    <a:pt x="2739" y="10275"/>
                    <a:pt x="2858" y="10275"/>
                  </a:cubicBezTo>
                  <a:cubicBezTo>
                    <a:pt x="2977" y="10275"/>
                    <a:pt x="3073" y="10192"/>
                    <a:pt x="3073" y="10073"/>
                  </a:cubicBezTo>
                  <a:lnTo>
                    <a:pt x="3073" y="9406"/>
                  </a:lnTo>
                  <a:lnTo>
                    <a:pt x="5287" y="9406"/>
                  </a:lnTo>
                  <a:lnTo>
                    <a:pt x="5287" y="10073"/>
                  </a:lnTo>
                  <a:cubicBezTo>
                    <a:pt x="5287" y="10192"/>
                    <a:pt x="5371" y="10275"/>
                    <a:pt x="5490" y="10275"/>
                  </a:cubicBezTo>
                  <a:cubicBezTo>
                    <a:pt x="5609" y="10275"/>
                    <a:pt x="5704" y="10192"/>
                    <a:pt x="5704" y="10073"/>
                  </a:cubicBezTo>
                  <a:lnTo>
                    <a:pt x="5704" y="8954"/>
                  </a:lnTo>
                  <a:lnTo>
                    <a:pt x="13169" y="8954"/>
                  </a:lnTo>
                  <a:lnTo>
                    <a:pt x="13169" y="10073"/>
                  </a:lnTo>
                  <a:cubicBezTo>
                    <a:pt x="13169" y="10192"/>
                    <a:pt x="13264" y="10275"/>
                    <a:pt x="13383" y="10275"/>
                  </a:cubicBezTo>
                  <a:cubicBezTo>
                    <a:pt x="13503" y="10275"/>
                    <a:pt x="13586" y="10192"/>
                    <a:pt x="13586" y="10073"/>
                  </a:cubicBezTo>
                  <a:lnTo>
                    <a:pt x="13586" y="8096"/>
                  </a:lnTo>
                  <a:lnTo>
                    <a:pt x="13824" y="8096"/>
                  </a:lnTo>
                  <a:cubicBezTo>
                    <a:pt x="13943" y="8096"/>
                    <a:pt x="14038" y="8001"/>
                    <a:pt x="14038" y="7882"/>
                  </a:cubicBezTo>
                  <a:cubicBezTo>
                    <a:pt x="14003" y="7787"/>
                    <a:pt x="13919" y="7692"/>
                    <a:pt x="13800" y="7692"/>
                  </a:cubicBezTo>
                  <a:lnTo>
                    <a:pt x="12562" y="7692"/>
                  </a:lnTo>
                  <a:cubicBezTo>
                    <a:pt x="12633" y="7561"/>
                    <a:pt x="12693" y="7406"/>
                    <a:pt x="12693" y="7251"/>
                  </a:cubicBezTo>
                  <a:lnTo>
                    <a:pt x="12693" y="5322"/>
                  </a:lnTo>
                  <a:cubicBezTo>
                    <a:pt x="12693" y="4941"/>
                    <a:pt x="12443" y="4596"/>
                    <a:pt x="12074" y="4489"/>
                  </a:cubicBezTo>
                  <a:lnTo>
                    <a:pt x="11324" y="4286"/>
                  </a:lnTo>
                  <a:cubicBezTo>
                    <a:pt x="11228" y="4251"/>
                    <a:pt x="11169" y="4167"/>
                    <a:pt x="11169" y="4060"/>
                  </a:cubicBezTo>
                  <a:lnTo>
                    <a:pt x="11169" y="3893"/>
                  </a:lnTo>
                  <a:cubicBezTo>
                    <a:pt x="11240" y="3858"/>
                    <a:pt x="11300" y="3798"/>
                    <a:pt x="11359" y="3739"/>
                  </a:cubicBezTo>
                  <a:cubicBezTo>
                    <a:pt x="11657" y="3453"/>
                    <a:pt x="11824" y="3060"/>
                    <a:pt x="11824" y="2643"/>
                  </a:cubicBezTo>
                  <a:lnTo>
                    <a:pt x="11824" y="2262"/>
                  </a:lnTo>
                  <a:lnTo>
                    <a:pt x="11895" y="2096"/>
                  </a:lnTo>
                  <a:cubicBezTo>
                    <a:pt x="11979" y="1917"/>
                    <a:pt x="12026" y="1703"/>
                    <a:pt x="12026" y="1512"/>
                  </a:cubicBezTo>
                  <a:lnTo>
                    <a:pt x="12026" y="453"/>
                  </a:lnTo>
                  <a:cubicBezTo>
                    <a:pt x="12026" y="333"/>
                    <a:pt x="11943" y="250"/>
                    <a:pt x="11824" y="250"/>
                  </a:cubicBezTo>
                  <a:lnTo>
                    <a:pt x="9859" y="250"/>
                  </a:lnTo>
                  <a:cubicBezTo>
                    <a:pt x="9145" y="250"/>
                    <a:pt x="8561" y="834"/>
                    <a:pt x="8561" y="1548"/>
                  </a:cubicBezTo>
                  <a:lnTo>
                    <a:pt x="8561" y="1560"/>
                  </a:lnTo>
                  <a:cubicBezTo>
                    <a:pt x="8561" y="1727"/>
                    <a:pt x="8597" y="1881"/>
                    <a:pt x="8680" y="2036"/>
                  </a:cubicBezTo>
                  <a:lnTo>
                    <a:pt x="8788" y="2238"/>
                  </a:lnTo>
                  <a:lnTo>
                    <a:pt x="8788" y="2572"/>
                  </a:lnTo>
                  <a:cubicBezTo>
                    <a:pt x="8788" y="3108"/>
                    <a:pt x="9050" y="3584"/>
                    <a:pt x="9442" y="3870"/>
                  </a:cubicBezTo>
                  <a:lnTo>
                    <a:pt x="9442" y="4048"/>
                  </a:lnTo>
                  <a:cubicBezTo>
                    <a:pt x="9442" y="4143"/>
                    <a:pt x="9359" y="4239"/>
                    <a:pt x="9276" y="4263"/>
                  </a:cubicBezTo>
                  <a:lnTo>
                    <a:pt x="8526" y="4477"/>
                  </a:lnTo>
                  <a:cubicBezTo>
                    <a:pt x="8157" y="4584"/>
                    <a:pt x="7907" y="4917"/>
                    <a:pt x="7907" y="5310"/>
                  </a:cubicBezTo>
                  <a:lnTo>
                    <a:pt x="7907" y="5489"/>
                  </a:lnTo>
                  <a:lnTo>
                    <a:pt x="7895" y="5489"/>
                  </a:lnTo>
                  <a:cubicBezTo>
                    <a:pt x="7657" y="5489"/>
                    <a:pt x="7478" y="5679"/>
                    <a:pt x="7478" y="5906"/>
                  </a:cubicBezTo>
                  <a:lnTo>
                    <a:pt x="7478" y="7656"/>
                  </a:lnTo>
                  <a:lnTo>
                    <a:pt x="7478" y="7680"/>
                  </a:lnTo>
                  <a:lnTo>
                    <a:pt x="6442" y="7680"/>
                  </a:lnTo>
                  <a:cubicBezTo>
                    <a:pt x="6525" y="7537"/>
                    <a:pt x="6585" y="7394"/>
                    <a:pt x="6585" y="7227"/>
                  </a:cubicBezTo>
                  <a:lnTo>
                    <a:pt x="6585" y="5310"/>
                  </a:lnTo>
                  <a:cubicBezTo>
                    <a:pt x="6585" y="4917"/>
                    <a:pt x="6323" y="4584"/>
                    <a:pt x="5954" y="4477"/>
                  </a:cubicBezTo>
                  <a:lnTo>
                    <a:pt x="5216" y="4263"/>
                  </a:lnTo>
                  <a:cubicBezTo>
                    <a:pt x="5192" y="4263"/>
                    <a:pt x="5192" y="4263"/>
                    <a:pt x="5180" y="4251"/>
                  </a:cubicBezTo>
                  <a:cubicBezTo>
                    <a:pt x="5537" y="4179"/>
                    <a:pt x="5823" y="4084"/>
                    <a:pt x="6002" y="4024"/>
                  </a:cubicBezTo>
                  <a:cubicBezTo>
                    <a:pt x="6109" y="3989"/>
                    <a:pt x="6192" y="3905"/>
                    <a:pt x="6240" y="3810"/>
                  </a:cubicBezTo>
                  <a:cubicBezTo>
                    <a:pt x="6287" y="3703"/>
                    <a:pt x="6299" y="3596"/>
                    <a:pt x="6252" y="3477"/>
                  </a:cubicBezTo>
                  <a:cubicBezTo>
                    <a:pt x="6073" y="2977"/>
                    <a:pt x="5942" y="2143"/>
                    <a:pt x="5906" y="1738"/>
                  </a:cubicBezTo>
                  <a:cubicBezTo>
                    <a:pt x="5835" y="738"/>
                    <a:pt x="5097" y="0"/>
                    <a:pt x="4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0182;p65">
              <a:extLst>
                <a:ext uri="{FF2B5EF4-FFF2-40B4-BE49-F238E27FC236}">
                  <a16:creationId xmlns:a16="http://schemas.microsoft.com/office/drawing/2014/main" id="{F9676D2A-54D6-0D65-8CD7-60FDCCFC0027}"/>
                </a:ext>
              </a:extLst>
            </p:cNvPr>
            <p:cNvSpPr/>
            <p:nvPr/>
          </p:nvSpPr>
          <p:spPr>
            <a:xfrm>
              <a:off x="6019323" y="2641653"/>
              <a:ext cx="13272" cy="13272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2" y="0"/>
                  </a:moveTo>
                  <a:cubicBezTo>
                    <a:pt x="95" y="0"/>
                    <a:pt x="0" y="84"/>
                    <a:pt x="0" y="203"/>
                  </a:cubicBezTo>
                  <a:cubicBezTo>
                    <a:pt x="0" y="322"/>
                    <a:pt x="95" y="417"/>
                    <a:pt x="202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3AC5E-4A7F-4BC7-5C5B-F4384092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145C788-A5E4-7748-DAB4-421E374022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10</a:t>
            </a:fld>
            <a:r>
              <a:rPr lang="fr-FR" dirty="0"/>
              <a:t>/19</a:t>
            </a:r>
          </a:p>
        </p:txBody>
      </p:sp>
      <p:sp>
        <p:nvSpPr>
          <p:cNvPr id="6" name="Google Shape;557;p34">
            <a:extLst>
              <a:ext uri="{FF2B5EF4-FFF2-40B4-BE49-F238E27FC236}">
                <a16:creationId xmlns:a16="http://schemas.microsoft.com/office/drawing/2014/main" id="{FD03F9A9-F5E8-BFF9-9D4C-B5B22D52FF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486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800" dirty="0"/>
              <a:t>04. Data augmentation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D3989722-96FE-50BC-F4D3-FA2D84E6EAA2}"/>
              </a:ext>
            </a:extLst>
          </p:cNvPr>
          <p:cNvSpPr/>
          <p:nvPr/>
        </p:nvSpPr>
        <p:spPr>
          <a:xfrm>
            <a:off x="1295788" y="1096986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2" name="Google Shape;875;p44">
            <a:extLst>
              <a:ext uri="{FF2B5EF4-FFF2-40B4-BE49-F238E27FC236}">
                <a16:creationId xmlns:a16="http://schemas.microsoft.com/office/drawing/2014/main" id="{6C574E42-CB12-0918-525C-4A712F0A39C9}"/>
              </a:ext>
            </a:extLst>
          </p:cNvPr>
          <p:cNvGrpSpPr/>
          <p:nvPr/>
        </p:nvGrpSpPr>
        <p:grpSpPr>
          <a:xfrm>
            <a:off x="7189647" y="-94962"/>
            <a:ext cx="767917" cy="865566"/>
            <a:chOff x="2594603" y="2081903"/>
            <a:chExt cx="871327" cy="982126"/>
          </a:xfrm>
        </p:grpSpPr>
        <p:sp>
          <p:nvSpPr>
            <p:cNvPr id="13" name="Google Shape;876;p44">
              <a:extLst>
                <a:ext uri="{FF2B5EF4-FFF2-40B4-BE49-F238E27FC236}">
                  <a16:creationId xmlns:a16="http://schemas.microsoft.com/office/drawing/2014/main" id="{662A32D8-633F-AE4B-D8B4-4A56639685C1}"/>
                </a:ext>
              </a:extLst>
            </p:cNvPr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77;p44">
              <a:extLst>
                <a:ext uri="{FF2B5EF4-FFF2-40B4-BE49-F238E27FC236}">
                  <a16:creationId xmlns:a16="http://schemas.microsoft.com/office/drawing/2014/main" id="{6B909A2C-0D5C-2F4C-610D-CE586BE48B11}"/>
                </a:ext>
              </a:extLst>
            </p:cNvPr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78;p44">
              <a:extLst>
                <a:ext uri="{FF2B5EF4-FFF2-40B4-BE49-F238E27FC236}">
                  <a16:creationId xmlns:a16="http://schemas.microsoft.com/office/drawing/2014/main" id="{2C99F783-E36F-7EB4-92D2-F4D91409220A}"/>
                </a:ext>
              </a:extLst>
            </p:cNvPr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79;p44">
              <a:extLst>
                <a:ext uri="{FF2B5EF4-FFF2-40B4-BE49-F238E27FC236}">
                  <a16:creationId xmlns:a16="http://schemas.microsoft.com/office/drawing/2014/main" id="{3B845F95-9B04-CF66-B453-376D67F8C592}"/>
                </a:ext>
              </a:extLst>
            </p:cNvPr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80;p44">
              <a:extLst>
                <a:ext uri="{FF2B5EF4-FFF2-40B4-BE49-F238E27FC236}">
                  <a16:creationId xmlns:a16="http://schemas.microsoft.com/office/drawing/2014/main" id="{92D55234-D48B-FD92-C6BF-7715D1FA7BDB}"/>
                </a:ext>
              </a:extLst>
            </p:cNvPr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81;p44">
              <a:extLst>
                <a:ext uri="{FF2B5EF4-FFF2-40B4-BE49-F238E27FC236}">
                  <a16:creationId xmlns:a16="http://schemas.microsoft.com/office/drawing/2014/main" id="{A2BAE962-E411-B44A-650F-C36F93362009}"/>
                </a:ext>
              </a:extLst>
            </p:cNvPr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82;p44">
              <a:extLst>
                <a:ext uri="{FF2B5EF4-FFF2-40B4-BE49-F238E27FC236}">
                  <a16:creationId xmlns:a16="http://schemas.microsoft.com/office/drawing/2014/main" id="{7B1FCD2D-A17F-AD64-7350-B5D96D1787E9}"/>
                </a:ext>
              </a:extLst>
            </p:cNvPr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83;p44">
              <a:extLst>
                <a:ext uri="{FF2B5EF4-FFF2-40B4-BE49-F238E27FC236}">
                  <a16:creationId xmlns:a16="http://schemas.microsoft.com/office/drawing/2014/main" id="{D391DFAC-8CF9-E5E3-4F09-133EB8E89468}"/>
                </a:ext>
              </a:extLst>
            </p:cNvPr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84;p44">
              <a:extLst>
                <a:ext uri="{FF2B5EF4-FFF2-40B4-BE49-F238E27FC236}">
                  <a16:creationId xmlns:a16="http://schemas.microsoft.com/office/drawing/2014/main" id="{0391FC4F-1D68-6DE2-81D5-5EE864B578B4}"/>
                </a:ext>
              </a:extLst>
            </p:cNvPr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85;p44">
              <a:extLst>
                <a:ext uri="{FF2B5EF4-FFF2-40B4-BE49-F238E27FC236}">
                  <a16:creationId xmlns:a16="http://schemas.microsoft.com/office/drawing/2014/main" id="{057BBAC1-9735-68FB-7463-B15F62E012D1}"/>
                </a:ext>
              </a:extLst>
            </p:cNvPr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86;p44">
              <a:extLst>
                <a:ext uri="{FF2B5EF4-FFF2-40B4-BE49-F238E27FC236}">
                  <a16:creationId xmlns:a16="http://schemas.microsoft.com/office/drawing/2014/main" id="{9C7B0C34-E8CB-5FB0-37C7-D8AEBE216A1C}"/>
                </a:ext>
              </a:extLst>
            </p:cNvPr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887;p44">
              <a:extLst>
                <a:ext uri="{FF2B5EF4-FFF2-40B4-BE49-F238E27FC236}">
                  <a16:creationId xmlns:a16="http://schemas.microsoft.com/office/drawing/2014/main" id="{77AEA2F3-8246-0E76-C2DC-0F3F501C220D}"/>
                </a:ext>
              </a:extLst>
            </p:cNvPr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88;p44">
              <a:extLst>
                <a:ext uri="{FF2B5EF4-FFF2-40B4-BE49-F238E27FC236}">
                  <a16:creationId xmlns:a16="http://schemas.microsoft.com/office/drawing/2014/main" id="{1BB0CA39-1909-1821-2E47-83E004C12910}"/>
                </a:ext>
              </a:extLst>
            </p:cNvPr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89;p44">
              <a:extLst>
                <a:ext uri="{FF2B5EF4-FFF2-40B4-BE49-F238E27FC236}">
                  <a16:creationId xmlns:a16="http://schemas.microsoft.com/office/drawing/2014/main" id="{3384A7B8-A266-CB1B-BEE9-DDE64AA6C54E}"/>
                </a:ext>
              </a:extLst>
            </p:cNvPr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659;p38">
            <a:extLst>
              <a:ext uri="{FF2B5EF4-FFF2-40B4-BE49-F238E27FC236}">
                <a16:creationId xmlns:a16="http://schemas.microsoft.com/office/drawing/2014/main" id="{674CE1E8-4E97-6218-2221-D54529638DD2}"/>
              </a:ext>
            </a:extLst>
          </p:cNvPr>
          <p:cNvSpPr txBox="1">
            <a:spLocks/>
          </p:cNvSpPr>
          <p:nvPr/>
        </p:nvSpPr>
        <p:spPr>
          <a:xfrm>
            <a:off x="1554958" y="954198"/>
            <a:ext cx="7043001" cy="41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b="1" dirty="0"/>
              <a:t>   6 niveaux testés</a:t>
            </a:r>
            <a:r>
              <a:rPr lang="fr-FR" dirty="0"/>
              <a:t>, allant de transformations simples à avancées.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3BF18A6-76DD-A96F-5F4D-4BB9AC82A116}"/>
              </a:ext>
            </a:extLst>
          </p:cNvPr>
          <p:cNvSpPr/>
          <p:nvPr/>
        </p:nvSpPr>
        <p:spPr>
          <a:xfrm>
            <a:off x="1295788" y="1528272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Google Shape;659;p38">
            <a:extLst>
              <a:ext uri="{FF2B5EF4-FFF2-40B4-BE49-F238E27FC236}">
                <a16:creationId xmlns:a16="http://schemas.microsoft.com/office/drawing/2014/main" id="{240CDF41-F463-4760-96EA-B49ADF268645}"/>
              </a:ext>
            </a:extLst>
          </p:cNvPr>
          <p:cNvSpPr txBox="1">
            <a:spLocks/>
          </p:cNvSpPr>
          <p:nvPr/>
        </p:nvSpPr>
        <p:spPr>
          <a:xfrm>
            <a:off x="1554958" y="1385484"/>
            <a:ext cx="7043001" cy="1245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39700" indent="0"/>
            <a:r>
              <a:rPr lang="fr-FR" b="1" dirty="0"/>
              <a:t>Exemples de transformations</a:t>
            </a:r>
            <a:r>
              <a:rPr lang="fr-FR" dirty="0"/>
              <a:t> :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fr-FR" dirty="0"/>
              <a:t>Rotations, ajustements de contraste.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Ajout de bruit, déformations élastiques.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Simulations complexes (pluie, neige, masquage aléatoire).</a:t>
            </a:r>
          </a:p>
        </p:txBody>
      </p:sp>
      <p:pic>
        <p:nvPicPr>
          <p:cNvPr id="29" name="Image 28" descr="Une image contenant plein air, route, bâtiment, ciel&#10;&#10;Description générée automatiquement">
            <a:extLst>
              <a:ext uri="{FF2B5EF4-FFF2-40B4-BE49-F238E27FC236}">
                <a16:creationId xmlns:a16="http://schemas.microsoft.com/office/drawing/2014/main" id="{214B3EBF-5E70-A39A-4B16-912E23C5E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29" y="2865868"/>
            <a:ext cx="3076597" cy="1552586"/>
          </a:xfrm>
          <a:prstGeom prst="rect">
            <a:avLst/>
          </a:prstGeom>
        </p:spPr>
      </p:pic>
      <p:pic>
        <p:nvPicPr>
          <p:cNvPr id="31" name="Image 30" descr="Une image contenant plein air, route, arbre, Voie&#10;&#10;Description générée automatiquement">
            <a:extLst>
              <a:ext uri="{FF2B5EF4-FFF2-40B4-BE49-F238E27FC236}">
                <a16:creationId xmlns:a16="http://schemas.microsoft.com/office/drawing/2014/main" id="{03CCDA41-F9D1-2758-3C40-EE2449121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555" y="2865868"/>
            <a:ext cx="1533536" cy="1543061"/>
          </a:xfrm>
          <a:prstGeom prst="rect">
            <a:avLst/>
          </a:prstGeom>
        </p:spPr>
      </p:pic>
      <p:pic>
        <p:nvPicPr>
          <p:cNvPr id="33" name="Image 32" descr="Une image contenant noir et blanc, capture d’écran, blanc, noir&#10;&#10;Description générée automatiquement">
            <a:extLst>
              <a:ext uri="{FF2B5EF4-FFF2-40B4-BE49-F238E27FC236}">
                <a16:creationId xmlns:a16="http://schemas.microsoft.com/office/drawing/2014/main" id="{4CD4F4AD-85B8-7691-8994-CFEC0C96B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820" y="2848714"/>
            <a:ext cx="1552586" cy="1562111"/>
          </a:xfrm>
          <a:prstGeom prst="rect">
            <a:avLst/>
          </a:prstGeom>
        </p:spPr>
      </p:pic>
      <p:sp>
        <p:nvSpPr>
          <p:cNvPr id="34" name="Google Shape;659;p38">
            <a:extLst>
              <a:ext uri="{FF2B5EF4-FFF2-40B4-BE49-F238E27FC236}">
                <a16:creationId xmlns:a16="http://schemas.microsoft.com/office/drawing/2014/main" id="{C05063C0-183D-989A-1C86-DA6BF21E0CB6}"/>
              </a:ext>
            </a:extLst>
          </p:cNvPr>
          <p:cNvSpPr txBox="1">
            <a:spLocks/>
          </p:cNvSpPr>
          <p:nvPr/>
        </p:nvSpPr>
        <p:spPr>
          <a:xfrm>
            <a:off x="1098405" y="4329429"/>
            <a:ext cx="7043001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39700" indent="0"/>
            <a:r>
              <a:rPr lang="fr-FR" sz="800" b="1" dirty="0"/>
              <a:t>                                *Image originale                                                                                            *image et masque augmentés</a:t>
            </a:r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353257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62C4D3C-35C6-DC52-B68B-62A0E1214A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11</a:t>
            </a:fld>
            <a:r>
              <a:rPr lang="fr-FR" dirty="0"/>
              <a:t>/19</a:t>
            </a:r>
          </a:p>
        </p:txBody>
      </p:sp>
      <p:sp>
        <p:nvSpPr>
          <p:cNvPr id="6" name="Google Shape;557;p34">
            <a:extLst>
              <a:ext uri="{FF2B5EF4-FFF2-40B4-BE49-F238E27FC236}">
                <a16:creationId xmlns:a16="http://schemas.microsoft.com/office/drawing/2014/main" id="{DB8E33BD-3853-3ADC-B6D6-025C73C4D5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486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800" dirty="0"/>
              <a:t>04. Data augmentation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7571DB9-23A5-5161-76E5-FAE480D8EA3D}"/>
              </a:ext>
            </a:extLst>
          </p:cNvPr>
          <p:cNvSpPr/>
          <p:nvPr/>
        </p:nvSpPr>
        <p:spPr>
          <a:xfrm>
            <a:off x="1295788" y="1096986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Google Shape;659;p38">
            <a:extLst>
              <a:ext uri="{FF2B5EF4-FFF2-40B4-BE49-F238E27FC236}">
                <a16:creationId xmlns:a16="http://schemas.microsoft.com/office/drawing/2014/main" id="{682DB40A-ADC5-FAE2-B179-66620BF695D7}"/>
              </a:ext>
            </a:extLst>
          </p:cNvPr>
          <p:cNvSpPr txBox="1">
            <a:spLocks/>
          </p:cNvSpPr>
          <p:nvPr/>
        </p:nvSpPr>
        <p:spPr>
          <a:xfrm>
            <a:off x="1554958" y="954198"/>
            <a:ext cx="7043001" cy="948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b="1" dirty="0"/>
              <a:t>Résultats</a:t>
            </a:r>
          </a:p>
          <a:p>
            <a:pPr marL="0" lvl="0" indent="0"/>
            <a:r>
              <a:rPr lang="fr-FR" sz="1200" dirty="0"/>
              <a:t>L’augmentation légère offre le meilleur compromis entre généralisation, performances et temps d’entrainement.</a:t>
            </a:r>
          </a:p>
        </p:txBody>
      </p:sp>
      <p:pic>
        <p:nvPicPr>
          <p:cNvPr id="10" name="Image 9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C227DCF4-3968-BD76-60B6-FFE8AF3AA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526" y="2041150"/>
            <a:ext cx="6597163" cy="22453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189C65-EDDB-61DC-CCB7-34BEEDFA9F26}"/>
              </a:ext>
            </a:extLst>
          </p:cNvPr>
          <p:cNvSpPr/>
          <p:nvPr/>
        </p:nvSpPr>
        <p:spPr>
          <a:xfrm>
            <a:off x="3206902" y="2721532"/>
            <a:ext cx="5118309" cy="216682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7363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35"/>
          <p:cNvGrpSpPr/>
          <p:nvPr/>
        </p:nvGrpSpPr>
        <p:grpSpPr>
          <a:xfrm>
            <a:off x="7783346" y="490666"/>
            <a:ext cx="901968" cy="901968"/>
            <a:chOff x="1350404" y="-3124999"/>
            <a:chExt cx="1570279" cy="1570279"/>
          </a:xfrm>
        </p:grpSpPr>
        <p:sp>
          <p:nvSpPr>
            <p:cNvPr id="577" name="Google Shape;577;p35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1" name="Google Shape;581;p35"/>
          <p:cNvGrpSpPr/>
          <p:nvPr/>
        </p:nvGrpSpPr>
        <p:grpSpPr>
          <a:xfrm>
            <a:off x="5942798" y="609691"/>
            <a:ext cx="978846" cy="816067"/>
            <a:chOff x="5378191" y="1701500"/>
            <a:chExt cx="611171" cy="509535"/>
          </a:xfrm>
        </p:grpSpPr>
        <p:sp>
          <p:nvSpPr>
            <p:cNvPr id="582" name="Google Shape;582;p35"/>
            <p:cNvSpPr/>
            <p:nvPr/>
          </p:nvSpPr>
          <p:spPr>
            <a:xfrm>
              <a:off x="5378191" y="1701500"/>
              <a:ext cx="611171" cy="509535"/>
            </a:xfrm>
            <a:custGeom>
              <a:avLst/>
              <a:gdLst/>
              <a:ahLst/>
              <a:cxnLst/>
              <a:rect l="l" t="t" r="r" b="b"/>
              <a:pathLst>
                <a:path w="1266676" h="1056032" extrusionOk="0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5497928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560845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571901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582957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5497928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560845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571901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582957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5497928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560845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571901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582957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5497928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560845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571901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582957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635;p37">
            <a:extLst>
              <a:ext uri="{FF2B5EF4-FFF2-40B4-BE49-F238E27FC236}">
                <a16:creationId xmlns:a16="http://schemas.microsoft.com/office/drawing/2014/main" id="{07B8E84C-4AC7-D3E1-9A38-555B331661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05. </a:t>
            </a:r>
            <a:r>
              <a:rPr lang="fr-FR" sz="2800" dirty="0"/>
              <a:t>Modèles</a:t>
            </a:r>
            <a:br>
              <a:rPr lang="fr-FR" sz="2800" dirty="0"/>
            </a:br>
            <a:endParaRPr sz="2800" dirty="0"/>
          </a:p>
        </p:txBody>
      </p:sp>
      <p:sp>
        <p:nvSpPr>
          <p:cNvPr id="631" name="Espace réservé du numéro de diapositive 630">
            <a:extLst>
              <a:ext uri="{FF2B5EF4-FFF2-40B4-BE49-F238E27FC236}">
                <a16:creationId xmlns:a16="http://schemas.microsoft.com/office/drawing/2014/main" id="{78BE1124-8F7E-AC5B-24EC-F5F74A347B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12</a:t>
            </a:fld>
            <a:r>
              <a:rPr lang="fr-FR" dirty="0"/>
              <a:t>/19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7498F1EC-FA55-2CE0-4D49-FA10DBDC9F7B}"/>
              </a:ext>
            </a:extLst>
          </p:cNvPr>
          <p:cNvSpPr/>
          <p:nvPr/>
        </p:nvSpPr>
        <p:spPr>
          <a:xfrm>
            <a:off x="1318552" y="1304710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Google Shape;659;p38">
            <a:extLst>
              <a:ext uri="{FF2B5EF4-FFF2-40B4-BE49-F238E27FC236}">
                <a16:creationId xmlns:a16="http://schemas.microsoft.com/office/drawing/2014/main" id="{C9C9D5CD-1384-91CA-F8DD-6E8ACED1CFF7}"/>
              </a:ext>
            </a:extLst>
          </p:cNvPr>
          <p:cNvSpPr txBox="1">
            <a:spLocks/>
          </p:cNvSpPr>
          <p:nvPr/>
        </p:nvSpPr>
        <p:spPr>
          <a:xfrm>
            <a:off x="1573730" y="1124822"/>
            <a:ext cx="4259362" cy="427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dirty="0"/>
              <a:t>Modèles utilisés</a:t>
            </a:r>
            <a:endParaRPr lang="fr-FR" sz="1600" b="1" dirty="0"/>
          </a:p>
        </p:txBody>
      </p:sp>
      <p:grpSp>
        <p:nvGrpSpPr>
          <p:cNvPr id="14" name="Google Shape;1154;p50">
            <a:extLst>
              <a:ext uri="{FF2B5EF4-FFF2-40B4-BE49-F238E27FC236}">
                <a16:creationId xmlns:a16="http://schemas.microsoft.com/office/drawing/2014/main" id="{6D97B4F6-3D56-C70F-69FD-E2DB91DD4CF1}"/>
              </a:ext>
            </a:extLst>
          </p:cNvPr>
          <p:cNvGrpSpPr/>
          <p:nvPr/>
        </p:nvGrpSpPr>
        <p:grpSpPr>
          <a:xfrm>
            <a:off x="7317147" y="3527424"/>
            <a:ext cx="531087" cy="531039"/>
            <a:chOff x="4246593" y="503852"/>
            <a:chExt cx="902056" cy="901976"/>
          </a:xfrm>
        </p:grpSpPr>
        <p:grpSp>
          <p:nvGrpSpPr>
            <p:cNvPr id="15" name="Google Shape;1155;p50">
              <a:extLst>
                <a:ext uri="{FF2B5EF4-FFF2-40B4-BE49-F238E27FC236}">
                  <a16:creationId xmlns:a16="http://schemas.microsoft.com/office/drawing/2014/main" id="{EC4B41DF-4454-5E6D-6F77-551747EE9236}"/>
                </a:ext>
              </a:extLst>
            </p:cNvPr>
            <p:cNvGrpSpPr/>
            <p:nvPr/>
          </p:nvGrpSpPr>
          <p:grpSpPr>
            <a:xfrm>
              <a:off x="4246593" y="503900"/>
              <a:ext cx="901831" cy="901928"/>
              <a:chOff x="5998919" y="3270921"/>
              <a:chExt cx="1426046" cy="1426198"/>
            </a:xfrm>
          </p:grpSpPr>
          <p:sp>
            <p:nvSpPr>
              <p:cNvPr id="22" name="Google Shape;1156;p50">
                <a:extLst>
                  <a:ext uri="{FF2B5EF4-FFF2-40B4-BE49-F238E27FC236}">
                    <a16:creationId xmlns:a16="http://schemas.microsoft.com/office/drawing/2014/main" id="{240371E8-27E0-6A6A-416C-09B49994869A}"/>
                  </a:ext>
                </a:extLst>
              </p:cNvPr>
              <p:cNvSpPr/>
              <p:nvPr/>
            </p:nvSpPr>
            <p:spPr>
              <a:xfrm>
                <a:off x="5998919" y="3270921"/>
                <a:ext cx="713137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713137" h="713137" extrusionOk="0">
                    <a:moveTo>
                      <a:pt x="713137" y="521407"/>
                    </a:move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lnTo>
                      <a:pt x="521408" y="713137"/>
                    </a:lnTo>
                    <a:cubicBezTo>
                      <a:pt x="521408" y="607245"/>
                      <a:pt x="607245" y="521407"/>
                      <a:pt x="713137" y="5214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157;p50">
                <a:extLst>
                  <a:ext uri="{FF2B5EF4-FFF2-40B4-BE49-F238E27FC236}">
                    <a16:creationId xmlns:a16="http://schemas.microsoft.com/office/drawing/2014/main" id="{6051E905-4428-0F5A-150C-C96ED6ADF4C5}"/>
                  </a:ext>
                </a:extLst>
              </p:cNvPr>
              <p:cNvSpPr/>
              <p:nvPr/>
            </p:nvSpPr>
            <p:spPr>
              <a:xfrm>
                <a:off x="5998919" y="3983982"/>
                <a:ext cx="1426046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713137" extrusionOk="0">
                    <a:moveTo>
                      <a:pt x="904715" y="5165"/>
                    </a:moveTo>
                    <a:cubicBezTo>
                      <a:pt x="901981" y="108702"/>
                      <a:pt x="817282" y="191730"/>
                      <a:pt x="713137" y="191730"/>
                    </a:cubicBezTo>
                    <a:cubicBezTo>
                      <a:pt x="607245" y="191730"/>
                      <a:pt x="521408" y="105892"/>
                      <a:pt x="521408" y="0"/>
                    </a:cubicBezTo>
                    <a:lnTo>
                      <a:pt x="0" y="0"/>
                    </a:lnTo>
                    <a:cubicBezTo>
                      <a:pt x="0" y="393866"/>
                      <a:pt x="319271" y="713137"/>
                      <a:pt x="713137" y="713137"/>
                    </a:cubicBezTo>
                    <a:cubicBezTo>
                      <a:pt x="1100623" y="713137"/>
                      <a:pt x="1415867" y="404121"/>
                      <a:pt x="1426047" y="19067"/>
                    </a:cubicBezTo>
                    <a:lnTo>
                      <a:pt x="904715" y="516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1158;p50">
              <a:extLst>
                <a:ext uri="{FF2B5EF4-FFF2-40B4-BE49-F238E27FC236}">
                  <a16:creationId xmlns:a16="http://schemas.microsoft.com/office/drawing/2014/main" id="{021966E9-684E-874F-13A8-6757B4C5F25D}"/>
                </a:ext>
              </a:extLst>
            </p:cNvPr>
            <p:cNvSpPr/>
            <p:nvPr/>
          </p:nvSpPr>
          <p:spPr>
            <a:xfrm>
              <a:off x="4783305" y="636091"/>
              <a:ext cx="365344" cy="330991"/>
            </a:xfrm>
            <a:custGeom>
              <a:avLst/>
              <a:gdLst/>
              <a:ahLst/>
              <a:cxnLst/>
              <a:rect l="l" t="t" r="r" b="b"/>
              <a:pathLst>
                <a:path w="577619" h="523306" extrusionOk="0">
                  <a:moveTo>
                    <a:pt x="56213" y="504164"/>
                  </a:moveTo>
                  <a:cubicBezTo>
                    <a:pt x="56213" y="505911"/>
                    <a:pt x="56136" y="507582"/>
                    <a:pt x="56060" y="509329"/>
                  </a:cubicBezTo>
                  <a:lnTo>
                    <a:pt x="577392" y="523306"/>
                  </a:lnTo>
                  <a:cubicBezTo>
                    <a:pt x="577544" y="516926"/>
                    <a:pt x="577620" y="510621"/>
                    <a:pt x="577620" y="504240"/>
                  </a:cubicBezTo>
                  <a:cubicBezTo>
                    <a:pt x="577620" y="307345"/>
                    <a:pt x="497783" y="129060"/>
                    <a:pt x="368722" y="0"/>
                  </a:cubicBezTo>
                  <a:lnTo>
                    <a:pt x="0" y="368722"/>
                  </a:lnTo>
                  <a:cubicBezTo>
                    <a:pt x="34791" y="403286"/>
                    <a:pt x="56213" y="451218"/>
                    <a:pt x="56213" y="504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159;p50">
              <a:extLst>
                <a:ext uri="{FF2B5EF4-FFF2-40B4-BE49-F238E27FC236}">
                  <a16:creationId xmlns:a16="http://schemas.microsoft.com/office/drawing/2014/main" id="{D002E1CD-32CB-4D49-1171-7CD0E650C22E}"/>
                </a:ext>
              </a:extLst>
            </p:cNvPr>
            <p:cNvSpPr/>
            <p:nvPr/>
          </p:nvSpPr>
          <p:spPr>
            <a:xfrm>
              <a:off x="4810784" y="788761"/>
              <a:ext cx="309659" cy="122566"/>
            </a:xfrm>
            <a:custGeom>
              <a:avLst/>
              <a:gdLst/>
              <a:ahLst/>
              <a:cxnLst/>
              <a:rect l="l" t="t" r="r" b="b"/>
              <a:pathLst>
                <a:path w="489579" h="193780" extrusionOk="0">
                  <a:moveTo>
                    <a:pt x="0" y="193781"/>
                  </a:moveTo>
                  <a:lnTo>
                    <a:pt x="48957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" name="Google Shape;1160;p50">
              <a:extLst>
                <a:ext uri="{FF2B5EF4-FFF2-40B4-BE49-F238E27FC236}">
                  <a16:creationId xmlns:a16="http://schemas.microsoft.com/office/drawing/2014/main" id="{FE3BC47E-D752-EEEA-BD7E-67E5A8E48A96}"/>
                </a:ext>
              </a:extLst>
            </p:cNvPr>
            <p:cNvGrpSpPr/>
            <p:nvPr/>
          </p:nvGrpSpPr>
          <p:grpSpPr>
            <a:xfrm>
              <a:off x="4246593" y="503852"/>
              <a:ext cx="901928" cy="901976"/>
              <a:chOff x="5998919" y="3270845"/>
              <a:chExt cx="1426198" cy="1426274"/>
            </a:xfrm>
          </p:grpSpPr>
          <p:sp>
            <p:nvSpPr>
              <p:cNvPr id="19" name="Google Shape;1161;p50">
                <a:extLst>
                  <a:ext uri="{FF2B5EF4-FFF2-40B4-BE49-F238E27FC236}">
                    <a16:creationId xmlns:a16="http://schemas.microsoft.com/office/drawing/2014/main" id="{265D3AD7-1BBC-C5B3-C33F-9B451229FD99}"/>
                  </a:ext>
                </a:extLst>
              </p:cNvPr>
              <p:cNvSpPr/>
              <p:nvPr/>
            </p:nvSpPr>
            <p:spPr>
              <a:xfrm>
                <a:off x="6712056" y="3270845"/>
                <a:ext cx="504239" cy="577619"/>
              </a:xfrm>
              <a:custGeom>
                <a:avLst/>
                <a:gdLst/>
                <a:ahLst/>
                <a:cxnLst/>
                <a:rect l="l" t="t" r="r" b="b"/>
                <a:pathLst>
                  <a:path w="504239" h="577619" extrusionOk="0">
                    <a:moveTo>
                      <a:pt x="135518" y="577620"/>
                    </a:moveTo>
                    <a:lnTo>
                      <a:pt x="504240" y="208897"/>
                    </a:lnTo>
                    <a:cubicBezTo>
                      <a:pt x="375179" y="79837"/>
                      <a:pt x="196895" y="0"/>
                      <a:pt x="0" y="0"/>
                    </a:cubicBezTo>
                    <a:lnTo>
                      <a:pt x="0" y="521408"/>
                    </a:lnTo>
                    <a:cubicBezTo>
                      <a:pt x="52946" y="521483"/>
                      <a:pt x="100879" y="542905"/>
                      <a:pt x="135518" y="5776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162;p50">
                <a:extLst>
                  <a:ext uri="{FF2B5EF4-FFF2-40B4-BE49-F238E27FC236}">
                    <a16:creationId xmlns:a16="http://schemas.microsoft.com/office/drawing/2014/main" id="{97812A8F-78A0-B9D5-3253-5F3FBDA3829A}"/>
                  </a:ext>
                </a:extLst>
              </p:cNvPr>
              <p:cNvSpPr/>
              <p:nvPr/>
            </p:nvSpPr>
            <p:spPr>
              <a:xfrm>
                <a:off x="6847498" y="3479895"/>
                <a:ext cx="577619" cy="523306"/>
              </a:xfrm>
              <a:custGeom>
                <a:avLst/>
                <a:gdLst/>
                <a:ahLst/>
                <a:cxnLst/>
                <a:rect l="l" t="t" r="r" b="b"/>
                <a:pathLst>
                  <a:path w="577619" h="523306" extrusionOk="0">
                    <a:moveTo>
                      <a:pt x="56213" y="504164"/>
                    </a:moveTo>
                    <a:cubicBezTo>
                      <a:pt x="56213" y="505911"/>
                      <a:pt x="56136" y="507582"/>
                      <a:pt x="56060" y="509329"/>
                    </a:cubicBezTo>
                    <a:lnTo>
                      <a:pt x="577392" y="523306"/>
                    </a:lnTo>
                    <a:cubicBezTo>
                      <a:pt x="577544" y="516926"/>
                      <a:pt x="577620" y="510621"/>
                      <a:pt x="577620" y="504240"/>
                    </a:cubicBezTo>
                    <a:cubicBezTo>
                      <a:pt x="577620" y="307345"/>
                      <a:pt x="497783" y="129060"/>
                      <a:pt x="368722" y="0"/>
                    </a:cubicBezTo>
                    <a:lnTo>
                      <a:pt x="0" y="368722"/>
                    </a:lnTo>
                    <a:cubicBezTo>
                      <a:pt x="34791" y="403286"/>
                      <a:pt x="56213" y="451218"/>
                      <a:pt x="56213" y="5041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163;p50">
                <a:extLst>
                  <a:ext uri="{FF2B5EF4-FFF2-40B4-BE49-F238E27FC236}">
                    <a16:creationId xmlns:a16="http://schemas.microsoft.com/office/drawing/2014/main" id="{FD4E2530-E2CE-3F85-2AA7-764437D8C8DA}"/>
                  </a:ext>
                </a:extLst>
              </p:cNvPr>
              <p:cNvSpPr/>
              <p:nvPr/>
            </p:nvSpPr>
            <p:spPr>
              <a:xfrm>
                <a:off x="5998919" y="3270845"/>
                <a:ext cx="1426046" cy="1426274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1426274" extrusionOk="0">
                    <a:moveTo>
                      <a:pt x="904715" y="718303"/>
                    </a:moveTo>
                    <a:cubicBezTo>
                      <a:pt x="901981" y="821840"/>
                      <a:pt x="817282" y="904867"/>
                      <a:pt x="713137" y="904867"/>
                    </a:cubicBezTo>
                    <a:cubicBezTo>
                      <a:pt x="607245" y="904867"/>
                      <a:pt x="521408" y="819029"/>
                      <a:pt x="521408" y="713137"/>
                    </a:cubicBezTo>
                    <a:cubicBezTo>
                      <a:pt x="521408" y="607245"/>
                      <a:pt x="607245" y="521408"/>
                      <a:pt x="713137" y="521408"/>
                    </a:cubicBez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cubicBezTo>
                      <a:pt x="0" y="1107003"/>
                      <a:pt x="319271" y="1426274"/>
                      <a:pt x="713137" y="1426274"/>
                    </a:cubicBezTo>
                    <a:cubicBezTo>
                      <a:pt x="1100623" y="1426274"/>
                      <a:pt x="1415867" y="1117258"/>
                      <a:pt x="1426047" y="732204"/>
                    </a:cubicBezTo>
                    <a:lnTo>
                      <a:pt x="904715" y="718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" name="Google Shape;659;p38">
            <a:extLst>
              <a:ext uri="{FF2B5EF4-FFF2-40B4-BE49-F238E27FC236}">
                <a16:creationId xmlns:a16="http://schemas.microsoft.com/office/drawing/2014/main" id="{7E1C9BF8-1BBA-97B6-4040-55C5458E306A}"/>
              </a:ext>
            </a:extLst>
          </p:cNvPr>
          <p:cNvSpPr txBox="1">
            <a:spLocks/>
          </p:cNvSpPr>
          <p:nvPr/>
        </p:nvSpPr>
        <p:spPr>
          <a:xfrm>
            <a:off x="1576905" y="1728621"/>
            <a:ext cx="5709122" cy="254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/>
              <a:t>U-Net</a:t>
            </a:r>
            <a:r>
              <a:rPr lang="fr-FR" dirty="0"/>
              <a:t> :</a:t>
            </a:r>
          </a:p>
          <a:p>
            <a:pPr marL="0" lvl="0" indent="0"/>
            <a:r>
              <a:rPr lang="fr-FR" sz="1200" dirty="0"/>
              <a:t>       Structure simple avec connexions directes → </a:t>
            </a:r>
            <a:r>
              <a:rPr lang="fr-FR" sz="1200" b="1" dirty="0"/>
              <a:t>précision et efficacité.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 err="1"/>
              <a:t>SegNet</a:t>
            </a:r>
            <a:r>
              <a:rPr lang="fr-FR" dirty="0"/>
              <a:t> : </a:t>
            </a:r>
          </a:p>
          <a:p>
            <a:pPr marL="0" lvl="0" indent="0"/>
            <a:r>
              <a:rPr lang="fr-FR" sz="1200" dirty="0"/>
              <a:t>       Pas de connexions directes → </a:t>
            </a:r>
            <a:r>
              <a:rPr lang="fr-FR" sz="1200" b="1" dirty="0"/>
              <a:t>moins précis sur les détails.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 err="1"/>
              <a:t>PSPNet</a:t>
            </a:r>
            <a:r>
              <a:rPr lang="fr-FR" dirty="0"/>
              <a:t> :</a:t>
            </a:r>
          </a:p>
          <a:p>
            <a:pPr marL="0" lvl="0" indent="0"/>
            <a:r>
              <a:rPr lang="fr-FR" sz="1200" dirty="0"/>
              <a:t>       </a:t>
            </a:r>
            <a:r>
              <a:rPr lang="fr-FR" sz="1200" dirty="0" err="1"/>
              <a:t>Pooling</a:t>
            </a:r>
            <a:r>
              <a:rPr lang="fr-FR" sz="1200" dirty="0"/>
              <a:t> pyramidal → </a:t>
            </a:r>
            <a:r>
              <a:rPr lang="fr-FR" sz="1200" b="1" dirty="0"/>
              <a:t>objets de tailles variées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/>
              <a:t>DeepLabV3+</a:t>
            </a:r>
            <a:r>
              <a:rPr lang="fr-FR" dirty="0"/>
              <a:t> :</a:t>
            </a:r>
          </a:p>
          <a:p>
            <a:pPr marL="0" lvl="0" indent="0"/>
            <a:r>
              <a:rPr lang="fr-FR" sz="1200" dirty="0"/>
              <a:t>       Convolutions </a:t>
            </a:r>
            <a:r>
              <a:rPr lang="fr-FR" sz="1200" dirty="0" err="1"/>
              <a:t>atrous</a:t>
            </a:r>
            <a:r>
              <a:rPr lang="fr-FR" sz="1200" dirty="0"/>
              <a:t> → </a:t>
            </a:r>
            <a:r>
              <a:rPr lang="fr-FR" sz="1200" b="1" dirty="0"/>
              <a:t>captation des contextes globaux.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/>
              <a:t>FPN</a:t>
            </a:r>
            <a:r>
              <a:rPr lang="fr-FR" dirty="0"/>
              <a:t> : (Feature </a:t>
            </a:r>
            <a:r>
              <a:rPr lang="fr-FR" dirty="0" err="1"/>
              <a:t>Pyramid</a:t>
            </a:r>
            <a:r>
              <a:rPr lang="fr-FR" dirty="0"/>
              <a:t> Network)</a:t>
            </a:r>
          </a:p>
          <a:p>
            <a:pPr marL="0" lvl="0" indent="0"/>
            <a:r>
              <a:rPr lang="fr-FR" sz="1200" dirty="0"/>
              <a:t>       Combinaison détails fins + contexte → </a:t>
            </a:r>
            <a:r>
              <a:rPr lang="fr-FR" sz="1200" b="1" dirty="0"/>
              <a:t>excellente segmentation urbaine.</a:t>
            </a:r>
            <a:endParaRPr lang="fr-FR" sz="1200" b="0" i="0" dirty="0">
              <a:solidFill>
                <a:srgbClr val="002060"/>
              </a:solidFill>
              <a:effectLst/>
              <a:highlight>
                <a:srgbClr val="FFFFFF"/>
              </a:highlight>
              <a:latin typeface="Inter" panose="020B0604020202020204" charset="0"/>
              <a:ea typeface="Inter" panose="020B060402020202020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A46C2599-1F80-33B9-9FB2-79BAF452B0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4296898"/>
                  </p:ext>
                </p:extLst>
              </p:nvPr>
            </p:nvGraphicFramePr>
            <p:xfrm>
              <a:off x="6032979" y="745173"/>
              <a:ext cx="798482" cy="498128"/>
            </p:xfrm>
            <a:graphic>
              <a:graphicData uri="http://schemas.microsoft.com/office/powerpoint/2016/slidezoom">
                <pslz:sldZm>
                  <pslz:sldZmObj sldId="413" cId="862269934">
                    <pslz:zmPr id="{91005DE3-52FF-4D50-B5C7-426D4A30B10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98482" cy="49812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46C2599-1F80-33B9-9FB2-79BAF452B0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32979" y="745173"/>
                <a:ext cx="798482" cy="49812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07D46FEA-D392-205E-3CEF-9CC4BF212D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684294"/>
                  </p:ext>
                </p:extLst>
              </p:nvPr>
            </p:nvGraphicFramePr>
            <p:xfrm>
              <a:off x="7405694" y="3677456"/>
              <a:ext cx="370421" cy="231085"/>
            </p:xfrm>
            <a:graphic>
              <a:graphicData uri="http://schemas.microsoft.com/office/powerpoint/2016/slidezoom">
                <pslz:sldZm>
                  <pslz:sldZmObj sldId="415" cId="1990521771">
                    <pslz:zmPr id="{3158CBA5-C155-4F2B-84DC-3A5D831FC5BA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0421" cy="23108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diapositive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7D46FEA-D392-205E-3CEF-9CC4BF212D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05694" y="3677456"/>
                <a:ext cx="370421" cy="23108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>
          <a:extLst>
            <a:ext uri="{FF2B5EF4-FFF2-40B4-BE49-F238E27FC236}">
              <a16:creationId xmlns:a16="http://schemas.microsoft.com/office/drawing/2014/main" id="{6A48897B-EFBA-0103-563E-FA723C0F3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35">
            <a:extLst>
              <a:ext uri="{FF2B5EF4-FFF2-40B4-BE49-F238E27FC236}">
                <a16:creationId xmlns:a16="http://schemas.microsoft.com/office/drawing/2014/main" id="{CF694A87-87E9-6A87-C4D9-E4869C162FC2}"/>
              </a:ext>
            </a:extLst>
          </p:cNvPr>
          <p:cNvGrpSpPr/>
          <p:nvPr/>
        </p:nvGrpSpPr>
        <p:grpSpPr>
          <a:xfrm>
            <a:off x="7783346" y="490666"/>
            <a:ext cx="901968" cy="901968"/>
            <a:chOff x="1350404" y="-3124999"/>
            <a:chExt cx="1570279" cy="1570279"/>
          </a:xfrm>
        </p:grpSpPr>
        <p:sp>
          <p:nvSpPr>
            <p:cNvPr id="577" name="Google Shape;577;p35">
              <a:extLst>
                <a:ext uri="{FF2B5EF4-FFF2-40B4-BE49-F238E27FC236}">
                  <a16:creationId xmlns:a16="http://schemas.microsoft.com/office/drawing/2014/main" id="{3E826120-B414-6897-612B-C219A1273E82}"/>
                </a:ext>
              </a:extLst>
            </p:cNvPr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35">
              <a:extLst>
                <a:ext uri="{FF2B5EF4-FFF2-40B4-BE49-F238E27FC236}">
                  <a16:creationId xmlns:a16="http://schemas.microsoft.com/office/drawing/2014/main" id="{D15E29D9-7870-8C06-B329-EEDA1BCFD0BD}"/>
                </a:ext>
              </a:extLst>
            </p:cNvPr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35">
              <a:extLst>
                <a:ext uri="{FF2B5EF4-FFF2-40B4-BE49-F238E27FC236}">
                  <a16:creationId xmlns:a16="http://schemas.microsoft.com/office/drawing/2014/main" id="{9E792274-5CC9-26CD-500E-FDD5D0A6EA9D}"/>
                </a:ext>
              </a:extLst>
            </p:cNvPr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35">
              <a:extLst>
                <a:ext uri="{FF2B5EF4-FFF2-40B4-BE49-F238E27FC236}">
                  <a16:creationId xmlns:a16="http://schemas.microsoft.com/office/drawing/2014/main" id="{A5FB2B93-3FF1-3FD5-8D10-4747FD2FCCED}"/>
                </a:ext>
              </a:extLst>
            </p:cNvPr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1" name="Google Shape;581;p35">
            <a:extLst>
              <a:ext uri="{FF2B5EF4-FFF2-40B4-BE49-F238E27FC236}">
                <a16:creationId xmlns:a16="http://schemas.microsoft.com/office/drawing/2014/main" id="{C88341A3-0548-674D-8277-939E67FD4E11}"/>
              </a:ext>
            </a:extLst>
          </p:cNvPr>
          <p:cNvGrpSpPr/>
          <p:nvPr/>
        </p:nvGrpSpPr>
        <p:grpSpPr>
          <a:xfrm>
            <a:off x="5976662" y="906728"/>
            <a:ext cx="978846" cy="816067"/>
            <a:chOff x="5378191" y="1701500"/>
            <a:chExt cx="611171" cy="509535"/>
          </a:xfrm>
        </p:grpSpPr>
        <p:sp>
          <p:nvSpPr>
            <p:cNvPr id="582" name="Google Shape;582;p35">
              <a:extLst>
                <a:ext uri="{FF2B5EF4-FFF2-40B4-BE49-F238E27FC236}">
                  <a16:creationId xmlns:a16="http://schemas.microsoft.com/office/drawing/2014/main" id="{B9AEDA73-D217-25DF-5E7B-45D01B740F83}"/>
                </a:ext>
              </a:extLst>
            </p:cNvPr>
            <p:cNvSpPr/>
            <p:nvPr/>
          </p:nvSpPr>
          <p:spPr>
            <a:xfrm>
              <a:off x="5378191" y="1701500"/>
              <a:ext cx="611171" cy="509535"/>
            </a:xfrm>
            <a:custGeom>
              <a:avLst/>
              <a:gdLst/>
              <a:ahLst/>
              <a:cxnLst/>
              <a:rect l="l" t="t" r="r" b="b"/>
              <a:pathLst>
                <a:path w="1266676" h="1056032" extrusionOk="0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35">
              <a:extLst>
                <a:ext uri="{FF2B5EF4-FFF2-40B4-BE49-F238E27FC236}">
                  <a16:creationId xmlns:a16="http://schemas.microsoft.com/office/drawing/2014/main" id="{F6C6A3BA-86AE-5AE6-8A20-33DA150D44FD}"/>
                </a:ext>
              </a:extLst>
            </p:cNvPr>
            <p:cNvSpPr/>
            <p:nvPr/>
          </p:nvSpPr>
          <p:spPr>
            <a:xfrm>
              <a:off x="5497928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35">
              <a:extLst>
                <a:ext uri="{FF2B5EF4-FFF2-40B4-BE49-F238E27FC236}">
                  <a16:creationId xmlns:a16="http://schemas.microsoft.com/office/drawing/2014/main" id="{05BEAD9F-F5D5-0807-9BB6-EE2262FC616D}"/>
                </a:ext>
              </a:extLst>
            </p:cNvPr>
            <p:cNvSpPr/>
            <p:nvPr/>
          </p:nvSpPr>
          <p:spPr>
            <a:xfrm>
              <a:off x="560845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5">
              <a:extLst>
                <a:ext uri="{FF2B5EF4-FFF2-40B4-BE49-F238E27FC236}">
                  <a16:creationId xmlns:a16="http://schemas.microsoft.com/office/drawing/2014/main" id="{0CCF7AD1-FDE1-7099-FA46-352CB82B83C3}"/>
                </a:ext>
              </a:extLst>
            </p:cNvPr>
            <p:cNvSpPr/>
            <p:nvPr/>
          </p:nvSpPr>
          <p:spPr>
            <a:xfrm>
              <a:off x="571901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5">
              <a:extLst>
                <a:ext uri="{FF2B5EF4-FFF2-40B4-BE49-F238E27FC236}">
                  <a16:creationId xmlns:a16="http://schemas.microsoft.com/office/drawing/2014/main" id="{D3E69FC6-4815-B707-843E-8F05CA320A14}"/>
                </a:ext>
              </a:extLst>
            </p:cNvPr>
            <p:cNvSpPr/>
            <p:nvPr/>
          </p:nvSpPr>
          <p:spPr>
            <a:xfrm>
              <a:off x="582957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5">
              <a:extLst>
                <a:ext uri="{FF2B5EF4-FFF2-40B4-BE49-F238E27FC236}">
                  <a16:creationId xmlns:a16="http://schemas.microsoft.com/office/drawing/2014/main" id="{EEC16F32-173A-CC82-3832-80807F356817}"/>
                </a:ext>
              </a:extLst>
            </p:cNvPr>
            <p:cNvSpPr/>
            <p:nvPr/>
          </p:nvSpPr>
          <p:spPr>
            <a:xfrm>
              <a:off x="5497928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35">
              <a:extLst>
                <a:ext uri="{FF2B5EF4-FFF2-40B4-BE49-F238E27FC236}">
                  <a16:creationId xmlns:a16="http://schemas.microsoft.com/office/drawing/2014/main" id="{6158834C-48F5-D030-CE5D-4B49DB14C7E6}"/>
                </a:ext>
              </a:extLst>
            </p:cNvPr>
            <p:cNvSpPr/>
            <p:nvPr/>
          </p:nvSpPr>
          <p:spPr>
            <a:xfrm>
              <a:off x="560845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35">
              <a:extLst>
                <a:ext uri="{FF2B5EF4-FFF2-40B4-BE49-F238E27FC236}">
                  <a16:creationId xmlns:a16="http://schemas.microsoft.com/office/drawing/2014/main" id="{2C15F751-48FF-5B2B-4F52-97A8402E7443}"/>
                </a:ext>
              </a:extLst>
            </p:cNvPr>
            <p:cNvSpPr/>
            <p:nvPr/>
          </p:nvSpPr>
          <p:spPr>
            <a:xfrm>
              <a:off x="571901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5">
              <a:extLst>
                <a:ext uri="{FF2B5EF4-FFF2-40B4-BE49-F238E27FC236}">
                  <a16:creationId xmlns:a16="http://schemas.microsoft.com/office/drawing/2014/main" id="{81B91CBE-F4E6-729B-0287-B3E4960221E1}"/>
                </a:ext>
              </a:extLst>
            </p:cNvPr>
            <p:cNvSpPr/>
            <p:nvPr/>
          </p:nvSpPr>
          <p:spPr>
            <a:xfrm>
              <a:off x="582957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35">
              <a:extLst>
                <a:ext uri="{FF2B5EF4-FFF2-40B4-BE49-F238E27FC236}">
                  <a16:creationId xmlns:a16="http://schemas.microsoft.com/office/drawing/2014/main" id="{7B183566-EB47-0E98-68A8-D6C63A0BB19F}"/>
                </a:ext>
              </a:extLst>
            </p:cNvPr>
            <p:cNvSpPr/>
            <p:nvPr/>
          </p:nvSpPr>
          <p:spPr>
            <a:xfrm>
              <a:off x="5497928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35">
              <a:extLst>
                <a:ext uri="{FF2B5EF4-FFF2-40B4-BE49-F238E27FC236}">
                  <a16:creationId xmlns:a16="http://schemas.microsoft.com/office/drawing/2014/main" id="{05A506E1-7A22-B294-6D97-91D95ED1B92C}"/>
                </a:ext>
              </a:extLst>
            </p:cNvPr>
            <p:cNvSpPr/>
            <p:nvPr/>
          </p:nvSpPr>
          <p:spPr>
            <a:xfrm>
              <a:off x="560845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35">
              <a:extLst>
                <a:ext uri="{FF2B5EF4-FFF2-40B4-BE49-F238E27FC236}">
                  <a16:creationId xmlns:a16="http://schemas.microsoft.com/office/drawing/2014/main" id="{3288A24C-45D3-9FBF-F336-AA43451C03C7}"/>
                </a:ext>
              </a:extLst>
            </p:cNvPr>
            <p:cNvSpPr/>
            <p:nvPr/>
          </p:nvSpPr>
          <p:spPr>
            <a:xfrm>
              <a:off x="571901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35">
              <a:extLst>
                <a:ext uri="{FF2B5EF4-FFF2-40B4-BE49-F238E27FC236}">
                  <a16:creationId xmlns:a16="http://schemas.microsoft.com/office/drawing/2014/main" id="{5292111E-11A0-20D5-13EE-CF0D85D23A0C}"/>
                </a:ext>
              </a:extLst>
            </p:cNvPr>
            <p:cNvSpPr/>
            <p:nvPr/>
          </p:nvSpPr>
          <p:spPr>
            <a:xfrm>
              <a:off x="582957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35">
              <a:extLst>
                <a:ext uri="{FF2B5EF4-FFF2-40B4-BE49-F238E27FC236}">
                  <a16:creationId xmlns:a16="http://schemas.microsoft.com/office/drawing/2014/main" id="{5EECB865-886A-068D-0F59-CC2DB6D368BA}"/>
                </a:ext>
              </a:extLst>
            </p:cNvPr>
            <p:cNvSpPr/>
            <p:nvPr/>
          </p:nvSpPr>
          <p:spPr>
            <a:xfrm>
              <a:off x="5497928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5">
              <a:extLst>
                <a:ext uri="{FF2B5EF4-FFF2-40B4-BE49-F238E27FC236}">
                  <a16:creationId xmlns:a16="http://schemas.microsoft.com/office/drawing/2014/main" id="{390EB6BE-BFF4-CFA2-D584-33EE912279E7}"/>
                </a:ext>
              </a:extLst>
            </p:cNvPr>
            <p:cNvSpPr/>
            <p:nvPr/>
          </p:nvSpPr>
          <p:spPr>
            <a:xfrm>
              <a:off x="560845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35">
              <a:extLst>
                <a:ext uri="{FF2B5EF4-FFF2-40B4-BE49-F238E27FC236}">
                  <a16:creationId xmlns:a16="http://schemas.microsoft.com/office/drawing/2014/main" id="{F06CB623-0190-2CB6-D779-DD2577056B80}"/>
                </a:ext>
              </a:extLst>
            </p:cNvPr>
            <p:cNvSpPr/>
            <p:nvPr/>
          </p:nvSpPr>
          <p:spPr>
            <a:xfrm>
              <a:off x="571901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35">
              <a:extLst>
                <a:ext uri="{FF2B5EF4-FFF2-40B4-BE49-F238E27FC236}">
                  <a16:creationId xmlns:a16="http://schemas.microsoft.com/office/drawing/2014/main" id="{977DCADF-F94D-503C-DFB0-7DCE997FBED0}"/>
                </a:ext>
              </a:extLst>
            </p:cNvPr>
            <p:cNvSpPr/>
            <p:nvPr/>
          </p:nvSpPr>
          <p:spPr>
            <a:xfrm>
              <a:off x="582957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635;p37">
            <a:extLst>
              <a:ext uri="{FF2B5EF4-FFF2-40B4-BE49-F238E27FC236}">
                <a16:creationId xmlns:a16="http://schemas.microsoft.com/office/drawing/2014/main" id="{495DAC82-5DB1-6712-B9FA-DD7FBB564B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05. </a:t>
            </a:r>
            <a:r>
              <a:rPr lang="fr-FR" sz="2800" dirty="0"/>
              <a:t>Modèles</a:t>
            </a:r>
            <a:br>
              <a:rPr lang="fr-FR" sz="2800" dirty="0"/>
            </a:br>
            <a:endParaRPr sz="2800" dirty="0"/>
          </a:p>
        </p:txBody>
      </p:sp>
      <p:sp>
        <p:nvSpPr>
          <p:cNvPr id="631" name="Espace réservé du numéro de diapositive 630">
            <a:extLst>
              <a:ext uri="{FF2B5EF4-FFF2-40B4-BE49-F238E27FC236}">
                <a16:creationId xmlns:a16="http://schemas.microsoft.com/office/drawing/2014/main" id="{62D9ADB6-5D5D-8395-8244-9B64F89093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13</a:t>
            </a:fld>
            <a:r>
              <a:rPr lang="fr-FR" dirty="0"/>
              <a:t>/19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1EFD51A-966B-9DCF-73B1-F44AFE330ADC}"/>
              </a:ext>
            </a:extLst>
          </p:cNvPr>
          <p:cNvSpPr/>
          <p:nvPr/>
        </p:nvSpPr>
        <p:spPr>
          <a:xfrm>
            <a:off x="1318552" y="1304710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Google Shape;659;p38">
            <a:extLst>
              <a:ext uri="{FF2B5EF4-FFF2-40B4-BE49-F238E27FC236}">
                <a16:creationId xmlns:a16="http://schemas.microsoft.com/office/drawing/2014/main" id="{14BB1270-12A3-8D82-B77E-674B719B53A2}"/>
              </a:ext>
            </a:extLst>
          </p:cNvPr>
          <p:cNvSpPr txBox="1">
            <a:spLocks/>
          </p:cNvSpPr>
          <p:nvPr/>
        </p:nvSpPr>
        <p:spPr>
          <a:xfrm>
            <a:off x="1573730" y="1124822"/>
            <a:ext cx="4259362" cy="427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dirty="0"/>
              <a:t>Backbones utilisés</a:t>
            </a:r>
            <a:endParaRPr lang="fr-FR" sz="1600" b="1" dirty="0"/>
          </a:p>
        </p:txBody>
      </p:sp>
      <p:grpSp>
        <p:nvGrpSpPr>
          <p:cNvPr id="14" name="Google Shape;1154;p50">
            <a:extLst>
              <a:ext uri="{FF2B5EF4-FFF2-40B4-BE49-F238E27FC236}">
                <a16:creationId xmlns:a16="http://schemas.microsoft.com/office/drawing/2014/main" id="{286F6E70-7FC4-5FE4-B1F7-EF291C304900}"/>
              </a:ext>
            </a:extLst>
          </p:cNvPr>
          <p:cNvGrpSpPr/>
          <p:nvPr/>
        </p:nvGrpSpPr>
        <p:grpSpPr>
          <a:xfrm>
            <a:off x="7384337" y="3670308"/>
            <a:ext cx="531087" cy="531039"/>
            <a:chOff x="4246593" y="503852"/>
            <a:chExt cx="902056" cy="901976"/>
          </a:xfrm>
        </p:grpSpPr>
        <p:grpSp>
          <p:nvGrpSpPr>
            <p:cNvPr id="15" name="Google Shape;1155;p50">
              <a:extLst>
                <a:ext uri="{FF2B5EF4-FFF2-40B4-BE49-F238E27FC236}">
                  <a16:creationId xmlns:a16="http://schemas.microsoft.com/office/drawing/2014/main" id="{DD864865-ADE1-C927-4F56-49C4DEFFE091}"/>
                </a:ext>
              </a:extLst>
            </p:cNvPr>
            <p:cNvGrpSpPr/>
            <p:nvPr/>
          </p:nvGrpSpPr>
          <p:grpSpPr>
            <a:xfrm>
              <a:off x="4246593" y="503900"/>
              <a:ext cx="901831" cy="901928"/>
              <a:chOff x="5998919" y="3270921"/>
              <a:chExt cx="1426046" cy="1426198"/>
            </a:xfrm>
          </p:grpSpPr>
          <p:sp>
            <p:nvSpPr>
              <p:cNvPr id="22" name="Google Shape;1156;p50">
                <a:extLst>
                  <a:ext uri="{FF2B5EF4-FFF2-40B4-BE49-F238E27FC236}">
                    <a16:creationId xmlns:a16="http://schemas.microsoft.com/office/drawing/2014/main" id="{E8D85FF8-3645-91E4-4ACF-6BA5CF540ACD}"/>
                  </a:ext>
                </a:extLst>
              </p:cNvPr>
              <p:cNvSpPr/>
              <p:nvPr/>
            </p:nvSpPr>
            <p:spPr>
              <a:xfrm>
                <a:off x="5998919" y="3270921"/>
                <a:ext cx="713137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713137" h="713137" extrusionOk="0">
                    <a:moveTo>
                      <a:pt x="713137" y="521407"/>
                    </a:move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lnTo>
                      <a:pt x="521408" y="713137"/>
                    </a:lnTo>
                    <a:cubicBezTo>
                      <a:pt x="521408" y="607245"/>
                      <a:pt x="607245" y="521407"/>
                      <a:pt x="713137" y="5214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157;p50">
                <a:extLst>
                  <a:ext uri="{FF2B5EF4-FFF2-40B4-BE49-F238E27FC236}">
                    <a16:creationId xmlns:a16="http://schemas.microsoft.com/office/drawing/2014/main" id="{45CF4C62-3637-5B0C-72BF-302B4949C7A3}"/>
                  </a:ext>
                </a:extLst>
              </p:cNvPr>
              <p:cNvSpPr/>
              <p:nvPr/>
            </p:nvSpPr>
            <p:spPr>
              <a:xfrm>
                <a:off x="5998919" y="3983982"/>
                <a:ext cx="1426046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713137" extrusionOk="0">
                    <a:moveTo>
                      <a:pt x="904715" y="5165"/>
                    </a:moveTo>
                    <a:cubicBezTo>
                      <a:pt x="901981" y="108702"/>
                      <a:pt x="817282" y="191730"/>
                      <a:pt x="713137" y="191730"/>
                    </a:cubicBezTo>
                    <a:cubicBezTo>
                      <a:pt x="607245" y="191730"/>
                      <a:pt x="521408" y="105892"/>
                      <a:pt x="521408" y="0"/>
                    </a:cubicBezTo>
                    <a:lnTo>
                      <a:pt x="0" y="0"/>
                    </a:lnTo>
                    <a:cubicBezTo>
                      <a:pt x="0" y="393866"/>
                      <a:pt x="319271" y="713137"/>
                      <a:pt x="713137" y="713137"/>
                    </a:cubicBezTo>
                    <a:cubicBezTo>
                      <a:pt x="1100623" y="713137"/>
                      <a:pt x="1415867" y="404121"/>
                      <a:pt x="1426047" y="19067"/>
                    </a:cubicBezTo>
                    <a:lnTo>
                      <a:pt x="904715" y="516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1158;p50">
              <a:extLst>
                <a:ext uri="{FF2B5EF4-FFF2-40B4-BE49-F238E27FC236}">
                  <a16:creationId xmlns:a16="http://schemas.microsoft.com/office/drawing/2014/main" id="{217556F6-C1EA-1927-A556-5E3B4F342BF3}"/>
                </a:ext>
              </a:extLst>
            </p:cNvPr>
            <p:cNvSpPr/>
            <p:nvPr/>
          </p:nvSpPr>
          <p:spPr>
            <a:xfrm>
              <a:off x="4783305" y="636091"/>
              <a:ext cx="365344" cy="330991"/>
            </a:xfrm>
            <a:custGeom>
              <a:avLst/>
              <a:gdLst/>
              <a:ahLst/>
              <a:cxnLst/>
              <a:rect l="l" t="t" r="r" b="b"/>
              <a:pathLst>
                <a:path w="577619" h="523306" extrusionOk="0">
                  <a:moveTo>
                    <a:pt x="56213" y="504164"/>
                  </a:moveTo>
                  <a:cubicBezTo>
                    <a:pt x="56213" y="505911"/>
                    <a:pt x="56136" y="507582"/>
                    <a:pt x="56060" y="509329"/>
                  </a:cubicBezTo>
                  <a:lnTo>
                    <a:pt x="577392" y="523306"/>
                  </a:lnTo>
                  <a:cubicBezTo>
                    <a:pt x="577544" y="516926"/>
                    <a:pt x="577620" y="510621"/>
                    <a:pt x="577620" y="504240"/>
                  </a:cubicBezTo>
                  <a:cubicBezTo>
                    <a:pt x="577620" y="307345"/>
                    <a:pt x="497783" y="129060"/>
                    <a:pt x="368722" y="0"/>
                  </a:cubicBezTo>
                  <a:lnTo>
                    <a:pt x="0" y="368722"/>
                  </a:lnTo>
                  <a:cubicBezTo>
                    <a:pt x="34791" y="403286"/>
                    <a:pt x="56213" y="451218"/>
                    <a:pt x="56213" y="504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159;p50">
              <a:extLst>
                <a:ext uri="{FF2B5EF4-FFF2-40B4-BE49-F238E27FC236}">
                  <a16:creationId xmlns:a16="http://schemas.microsoft.com/office/drawing/2014/main" id="{FE11F957-0AA2-A626-9632-54E0F8962F52}"/>
                </a:ext>
              </a:extLst>
            </p:cNvPr>
            <p:cNvSpPr/>
            <p:nvPr/>
          </p:nvSpPr>
          <p:spPr>
            <a:xfrm>
              <a:off x="4810784" y="788761"/>
              <a:ext cx="309659" cy="122566"/>
            </a:xfrm>
            <a:custGeom>
              <a:avLst/>
              <a:gdLst/>
              <a:ahLst/>
              <a:cxnLst/>
              <a:rect l="l" t="t" r="r" b="b"/>
              <a:pathLst>
                <a:path w="489579" h="193780" extrusionOk="0">
                  <a:moveTo>
                    <a:pt x="0" y="193781"/>
                  </a:moveTo>
                  <a:lnTo>
                    <a:pt x="48957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" name="Google Shape;1160;p50">
              <a:extLst>
                <a:ext uri="{FF2B5EF4-FFF2-40B4-BE49-F238E27FC236}">
                  <a16:creationId xmlns:a16="http://schemas.microsoft.com/office/drawing/2014/main" id="{2B53DB80-6C37-286E-EE15-1AACD6BE031B}"/>
                </a:ext>
              </a:extLst>
            </p:cNvPr>
            <p:cNvGrpSpPr/>
            <p:nvPr/>
          </p:nvGrpSpPr>
          <p:grpSpPr>
            <a:xfrm>
              <a:off x="4246593" y="503852"/>
              <a:ext cx="901928" cy="901976"/>
              <a:chOff x="5998919" y="3270845"/>
              <a:chExt cx="1426198" cy="1426274"/>
            </a:xfrm>
          </p:grpSpPr>
          <p:sp>
            <p:nvSpPr>
              <p:cNvPr id="19" name="Google Shape;1161;p50">
                <a:extLst>
                  <a:ext uri="{FF2B5EF4-FFF2-40B4-BE49-F238E27FC236}">
                    <a16:creationId xmlns:a16="http://schemas.microsoft.com/office/drawing/2014/main" id="{0C59A85A-6BCB-0FE5-D92E-E981C5B1EF75}"/>
                  </a:ext>
                </a:extLst>
              </p:cNvPr>
              <p:cNvSpPr/>
              <p:nvPr/>
            </p:nvSpPr>
            <p:spPr>
              <a:xfrm>
                <a:off x="6712056" y="3270845"/>
                <a:ext cx="504239" cy="577619"/>
              </a:xfrm>
              <a:custGeom>
                <a:avLst/>
                <a:gdLst/>
                <a:ahLst/>
                <a:cxnLst/>
                <a:rect l="l" t="t" r="r" b="b"/>
                <a:pathLst>
                  <a:path w="504239" h="577619" extrusionOk="0">
                    <a:moveTo>
                      <a:pt x="135518" y="577620"/>
                    </a:moveTo>
                    <a:lnTo>
                      <a:pt x="504240" y="208897"/>
                    </a:lnTo>
                    <a:cubicBezTo>
                      <a:pt x="375179" y="79837"/>
                      <a:pt x="196895" y="0"/>
                      <a:pt x="0" y="0"/>
                    </a:cubicBezTo>
                    <a:lnTo>
                      <a:pt x="0" y="521408"/>
                    </a:lnTo>
                    <a:cubicBezTo>
                      <a:pt x="52946" y="521483"/>
                      <a:pt x="100879" y="542905"/>
                      <a:pt x="135518" y="5776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162;p50">
                <a:extLst>
                  <a:ext uri="{FF2B5EF4-FFF2-40B4-BE49-F238E27FC236}">
                    <a16:creationId xmlns:a16="http://schemas.microsoft.com/office/drawing/2014/main" id="{B32A9EB4-AC8E-385D-5828-1AD0F6372334}"/>
                  </a:ext>
                </a:extLst>
              </p:cNvPr>
              <p:cNvSpPr/>
              <p:nvPr/>
            </p:nvSpPr>
            <p:spPr>
              <a:xfrm>
                <a:off x="6847498" y="3479895"/>
                <a:ext cx="577619" cy="523306"/>
              </a:xfrm>
              <a:custGeom>
                <a:avLst/>
                <a:gdLst/>
                <a:ahLst/>
                <a:cxnLst/>
                <a:rect l="l" t="t" r="r" b="b"/>
                <a:pathLst>
                  <a:path w="577619" h="523306" extrusionOk="0">
                    <a:moveTo>
                      <a:pt x="56213" y="504164"/>
                    </a:moveTo>
                    <a:cubicBezTo>
                      <a:pt x="56213" y="505911"/>
                      <a:pt x="56136" y="507582"/>
                      <a:pt x="56060" y="509329"/>
                    </a:cubicBezTo>
                    <a:lnTo>
                      <a:pt x="577392" y="523306"/>
                    </a:lnTo>
                    <a:cubicBezTo>
                      <a:pt x="577544" y="516926"/>
                      <a:pt x="577620" y="510621"/>
                      <a:pt x="577620" y="504240"/>
                    </a:cubicBezTo>
                    <a:cubicBezTo>
                      <a:pt x="577620" y="307345"/>
                      <a:pt x="497783" y="129060"/>
                      <a:pt x="368722" y="0"/>
                    </a:cubicBezTo>
                    <a:lnTo>
                      <a:pt x="0" y="368722"/>
                    </a:lnTo>
                    <a:cubicBezTo>
                      <a:pt x="34791" y="403286"/>
                      <a:pt x="56213" y="451218"/>
                      <a:pt x="56213" y="5041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163;p50">
                <a:extLst>
                  <a:ext uri="{FF2B5EF4-FFF2-40B4-BE49-F238E27FC236}">
                    <a16:creationId xmlns:a16="http://schemas.microsoft.com/office/drawing/2014/main" id="{16112D9D-77DA-994D-1785-AC16367A6016}"/>
                  </a:ext>
                </a:extLst>
              </p:cNvPr>
              <p:cNvSpPr/>
              <p:nvPr/>
            </p:nvSpPr>
            <p:spPr>
              <a:xfrm>
                <a:off x="5998919" y="3270845"/>
                <a:ext cx="1426046" cy="1426274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1426274" extrusionOk="0">
                    <a:moveTo>
                      <a:pt x="904715" y="718303"/>
                    </a:moveTo>
                    <a:cubicBezTo>
                      <a:pt x="901981" y="821840"/>
                      <a:pt x="817282" y="904867"/>
                      <a:pt x="713137" y="904867"/>
                    </a:cubicBezTo>
                    <a:cubicBezTo>
                      <a:pt x="607245" y="904867"/>
                      <a:pt x="521408" y="819029"/>
                      <a:pt x="521408" y="713137"/>
                    </a:cubicBezTo>
                    <a:cubicBezTo>
                      <a:pt x="521408" y="607245"/>
                      <a:pt x="607245" y="521408"/>
                      <a:pt x="713137" y="521408"/>
                    </a:cubicBez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cubicBezTo>
                      <a:pt x="0" y="1107003"/>
                      <a:pt x="319271" y="1426274"/>
                      <a:pt x="713137" y="1426274"/>
                    </a:cubicBezTo>
                    <a:cubicBezTo>
                      <a:pt x="1100623" y="1426274"/>
                      <a:pt x="1415867" y="1117258"/>
                      <a:pt x="1426047" y="732204"/>
                    </a:cubicBezTo>
                    <a:lnTo>
                      <a:pt x="904715" y="718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" name="Google Shape;659;p38">
            <a:extLst>
              <a:ext uri="{FF2B5EF4-FFF2-40B4-BE49-F238E27FC236}">
                <a16:creationId xmlns:a16="http://schemas.microsoft.com/office/drawing/2014/main" id="{24A522C1-E12D-9646-8B51-AF93451917EE}"/>
              </a:ext>
            </a:extLst>
          </p:cNvPr>
          <p:cNvSpPr txBox="1">
            <a:spLocks/>
          </p:cNvSpPr>
          <p:nvPr/>
        </p:nvSpPr>
        <p:spPr>
          <a:xfrm>
            <a:off x="1576905" y="1728622"/>
            <a:ext cx="5709122" cy="2071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/>
              <a:t>VGG16</a:t>
            </a:r>
            <a:r>
              <a:rPr lang="fr-FR" dirty="0"/>
              <a:t> :</a:t>
            </a:r>
          </a:p>
          <a:p>
            <a:pPr marL="0" lvl="0" indent="0"/>
            <a:r>
              <a:rPr lang="fr-FR" sz="1200" dirty="0"/>
              <a:t>       Simple et efficace pour capturer des détails</a:t>
            </a:r>
            <a:r>
              <a:rPr lang="fr-FR" sz="1200" b="1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/>
              <a:t>ResNet34</a:t>
            </a:r>
            <a:r>
              <a:rPr lang="fr-FR" dirty="0"/>
              <a:t> : </a:t>
            </a:r>
          </a:p>
          <a:p>
            <a:pPr marL="0" lvl="0" indent="0"/>
            <a:r>
              <a:rPr lang="fr-FR" sz="1200" dirty="0"/>
              <a:t>       Connexions résiduelles pour stabilité et légèreté</a:t>
            </a:r>
            <a:r>
              <a:rPr lang="fr-FR" sz="1200" b="1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/>
              <a:t>EfficientNetB0</a:t>
            </a:r>
            <a:r>
              <a:rPr lang="fr-FR" dirty="0"/>
              <a:t> :</a:t>
            </a:r>
          </a:p>
          <a:p>
            <a:pPr marL="0" lvl="0" indent="0"/>
            <a:r>
              <a:rPr lang="fr-FR" sz="1200" dirty="0"/>
              <a:t>       Moderne et optimisé pour précision + faible coût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/>
              <a:t>ResNet50</a:t>
            </a:r>
            <a:r>
              <a:rPr lang="fr-FR" dirty="0"/>
              <a:t> :</a:t>
            </a:r>
          </a:p>
          <a:p>
            <a:pPr marL="0" lvl="0" indent="0"/>
            <a:r>
              <a:rPr lang="fr-FR" sz="1200" dirty="0"/>
              <a:t>       Profond et performant pour extraire des caractéristiques complexes</a:t>
            </a:r>
            <a:r>
              <a:rPr lang="fr-FR" sz="1200" b="1" dirty="0"/>
              <a:t>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diapositive 5">
                <a:extLst>
                  <a:ext uri="{FF2B5EF4-FFF2-40B4-BE49-F238E27FC236}">
                    <a16:creationId xmlns:a16="http://schemas.microsoft.com/office/drawing/2014/main" id="{968C5943-A74F-DC46-E77D-44A326AF12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9631914"/>
                  </p:ext>
                </p:extLst>
              </p:nvPr>
            </p:nvGraphicFramePr>
            <p:xfrm>
              <a:off x="6051475" y="1037517"/>
              <a:ext cx="833278" cy="519835"/>
            </p:xfrm>
            <a:graphic>
              <a:graphicData uri="http://schemas.microsoft.com/office/powerpoint/2016/slidezoom">
                <pslz:sldZm>
                  <pslz:sldZmObj sldId="416" cId="328081268">
                    <pslz:zmPr id="{1B5BAB73-D9CB-48B6-B9D8-F4A3E76A5DFC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33278" cy="51983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diapositive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68C5943-A74F-DC46-E77D-44A326AF12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51475" y="1037517"/>
                <a:ext cx="833278" cy="51983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8755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0F531FE-CCE0-1FFC-B225-D584449FC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121" y="2442153"/>
            <a:ext cx="4579757" cy="1981929"/>
          </a:xfrm>
          <a:prstGeom prst="rect">
            <a:avLst/>
          </a:prstGeom>
        </p:spPr>
      </p:pic>
      <p:sp>
        <p:nvSpPr>
          <p:cNvPr id="5" name="Google Shape;635;p37">
            <a:extLst>
              <a:ext uri="{FF2B5EF4-FFF2-40B4-BE49-F238E27FC236}">
                <a16:creationId xmlns:a16="http://schemas.microsoft.com/office/drawing/2014/main" id="{03CDAE62-0CE0-AA5C-B9A9-58A6A1FA57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06. </a:t>
            </a:r>
            <a:r>
              <a:rPr lang="fr-FR" sz="2800" dirty="0"/>
              <a:t>Résultats</a:t>
            </a:r>
            <a:br>
              <a:rPr lang="fr-FR" sz="2800" dirty="0"/>
            </a:br>
            <a:endParaRPr sz="2800" dirty="0"/>
          </a:p>
        </p:txBody>
      </p:sp>
      <p:sp>
        <p:nvSpPr>
          <p:cNvPr id="107" name="Espace réservé du numéro de diapositive 106">
            <a:extLst>
              <a:ext uri="{FF2B5EF4-FFF2-40B4-BE49-F238E27FC236}">
                <a16:creationId xmlns:a16="http://schemas.microsoft.com/office/drawing/2014/main" id="{FE2730B2-9663-6DB0-E8F4-31B915D6E7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14</a:t>
            </a:fld>
            <a:r>
              <a:rPr lang="fr-FR" dirty="0"/>
              <a:t>/19</a:t>
            </a:r>
          </a:p>
        </p:txBody>
      </p:sp>
      <p:grpSp>
        <p:nvGrpSpPr>
          <p:cNvPr id="41" name="Google Shape;1441;p57">
            <a:extLst>
              <a:ext uri="{FF2B5EF4-FFF2-40B4-BE49-F238E27FC236}">
                <a16:creationId xmlns:a16="http://schemas.microsoft.com/office/drawing/2014/main" id="{B7941B37-B553-4954-4729-C337A0F584CF}"/>
              </a:ext>
            </a:extLst>
          </p:cNvPr>
          <p:cNvGrpSpPr/>
          <p:nvPr/>
        </p:nvGrpSpPr>
        <p:grpSpPr>
          <a:xfrm>
            <a:off x="-137236" y="4721026"/>
            <a:ext cx="533033" cy="533033"/>
            <a:chOff x="4049800" y="640400"/>
            <a:chExt cx="858900" cy="858900"/>
          </a:xfrm>
        </p:grpSpPr>
        <p:sp>
          <p:nvSpPr>
            <p:cNvPr id="42" name="Google Shape;1442;p57">
              <a:extLst>
                <a:ext uri="{FF2B5EF4-FFF2-40B4-BE49-F238E27FC236}">
                  <a16:creationId xmlns:a16="http://schemas.microsoft.com/office/drawing/2014/main" id="{24D29E99-FBF9-B180-32EF-1C58B6187B8C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D27FE9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443;p57">
              <a:extLst>
                <a:ext uri="{FF2B5EF4-FFF2-40B4-BE49-F238E27FC236}">
                  <a16:creationId xmlns:a16="http://schemas.microsoft.com/office/drawing/2014/main" id="{D23C4633-B12F-C1AB-F193-D76EB1B56E8D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" name="Google Shape;690;p38">
            <a:extLst>
              <a:ext uri="{FF2B5EF4-FFF2-40B4-BE49-F238E27FC236}">
                <a16:creationId xmlns:a16="http://schemas.microsoft.com/office/drawing/2014/main" id="{8582BB0C-FFB0-E331-3ADC-E6511B1B55E4}"/>
              </a:ext>
            </a:extLst>
          </p:cNvPr>
          <p:cNvGrpSpPr/>
          <p:nvPr/>
        </p:nvGrpSpPr>
        <p:grpSpPr>
          <a:xfrm>
            <a:off x="6874905" y="365672"/>
            <a:ext cx="867244" cy="731406"/>
            <a:chOff x="7329141" y="362469"/>
            <a:chExt cx="1022136" cy="829949"/>
          </a:xfrm>
        </p:grpSpPr>
        <p:sp>
          <p:nvSpPr>
            <p:cNvPr id="90" name="Google Shape;691;p38">
              <a:extLst>
                <a:ext uri="{FF2B5EF4-FFF2-40B4-BE49-F238E27FC236}">
                  <a16:creationId xmlns:a16="http://schemas.microsoft.com/office/drawing/2014/main" id="{65F694A7-3418-8034-0519-5B9765D614E0}"/>
                </a:ext>
              </a:extLst>
            </p:cNvPr>
            <p:cNvSpPr/>
            <p:nvPr/>
          </p:nvSpPr>
          <p:spPr>
            <a:xfrm>
              <a:off x="7329141" y="362469"/>
              <a:ext cx="1022136" cy="829949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692;p38">
              <a:extLst>
                <a:ext uri="{FF2B5EF4-FFF2-40B4-BE49-F238E27FC236}">
                  <a16:creationId xmlns:a16="http://schemas.microsoft.com/office/drawing/2014/main" id="{5EF6D803-5195-FFD2-7076-F3CDCE05B546}"/>
                </a:ext>
              </a:extLst>
            </p:cNvPr>
            <p:cNvSpPr/>
            <p:nvPr/>
          </p:nvSpPr>
          <p:spPr>
            <a:xfrm>
              <a:off x="7479397" y="507863"/>
              <a:ext cx="275724" cy="489918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693;p38">
              <a:extLst>
                <a:ext uri="{FF2B5EF4-FFF2-40B4-BE49-F238E27FC236}">
                  <a16:creationId xmlns:a16="http://schemas.microsoft.com/office/drawing/2014/main" id="{BBA4927F-1454-B2E2-2D5F-915F0E1A8A11}"/>
                </a:ext>
              </a:extLst>
            </p:cNvPr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102" name="Google Shape;694;p38">
                <a:extLst>
                  <a:ext uri="{FF2B5EF4-FFF2-40B4-BE49-F238E27FC236}">
                    <a16:creationId xmlns:a16="http://schemas.microsoft.com/office/drawing/2014/main" id="{1CA07B23-85CF-BDA6-222F-7E0DF2D4639F}"/>
                  </a:ext>
                </a:extLst>
              </p:cNvPr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695;p38">
                <a:extLst>
                  <a:ext uri="{FF2B5EF4-FFF2-40B4-BE49-F238E27FC236}">
                    <a16:creationId xmlns:a16="http://schemas.microsoft.com/office/drawing/2014/main" id="{C51AE6ED-25D6-DCC9-6414-90DB6D1677B9}"/>
                  </a:ext>
                </a:extLst>
              </p:cNvPr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696;p38">
              <a:extLst>
                <a:ext uri="{FF2B5EF4-FFF2-40B4-BE49-F238E27FC236}">
                  <a16:creationId xmlns:a16="http://schemas.microsoft.com/office/drawing/2014/main" id="{D6F1F339-33AB-5B6D-A695-AF8DAF81B492}"/>
                </a:ext>
              </a:extLst>
            </p:cNvPr>
            <p:cNvSpPr/>
            <p:nvPr/>
          </p:nvSpPr>
          <p:spPr>
            <a:xfrm>
              <a:off x="7755275" y="507863"/>
              <a:ext cx="222278" cy="438881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697;p38">
              <a:extLst>
                <a:ext uri="{FF2B5EF4-FFF2-40B4-BE49-F238E27FC236}">
                  <a16:creationId xmlns:a16="http://schemas.microsoft.com/office/drawing/2014/main" id="{852725EE-EE50-EACA-6A5D-46FFE77A51CB}"/>
                </a:ext>
              </a:extLst>
            </p:cNvPr>
            <p:cNvSpPr/>
            <p:nvPr/>
          </p:nvSpPr>
          <p:spPr>
            <a:xfrm>
              <a:off x="7918481" y="577354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698;p38">
              <a:extLst>
                <a:ext uri="{FF2B5EF4-FFF2-40B4-BE49-F238E27FC236}">
                  <a16:creationId xmlns:a16="http://schemas.microsoft.com/office/drawing/2014/main" id="{ACF1CF3B-3CD8-CD77-FE8E-5F3F89E15B33}"/>
                </a:ext>
              </a:extLst>
            </p:cNvPr>
            <p:cNvSpPr/>
            <p:nvPr/>
          </p:nvSpPr>
          <p:spPr>
            <a:xfrm>
              <a:off x="7986379" y="855683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699;p38">
              <a:extLst>
                <a:ext uri="{FF2B5EF4-FFF2-40B4-BE49-F238E27FC236}">
                  <a16:creationId xmlns:a16="http://schemas.microsoft.com/office/drawing/2014/main" id="{F9F46681-A4F2-FF1A-67D4-ECA8F8FE6417}"/>
                </a:ext>
              </a:extLst>
            </p:cNvPr>
            <p:cNvSpPr/>
            <p:nvPr/>
          </p:nvSpPr>
          <p:spPr>
            <a:xfrm>
              <a:off x="8078706" y="664248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700;p38">
              <a:extLst>
                <a:ext uri="{FF2B5EF4-FFF2-40B4-BE49-F238E27FC236}">
                  <a16:creationId xmlns:a16="http://schemas.microsoft.com/office/drawing/2014/main" id="{E9150923-B178-51D4-F70F-B3D4BCD06791}"/>
                </a:ext>
              </a:extLst>
            </p:cNvPr>
            <p:cNvSpPr/>
            <p:nvPr/>
          </p:nvSpPr>
          <p:spPr>
            <a:xfrm>
              <a:off x="8078706" y="691415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701;p38">
              <a:extLst>
                <a:ext uri="{FF2B5EF4-FFF2-40B4-BE49-F238E27FC236}">
                  <a16:creationId xmlns:a16="http://schemas.microsoft.com/office/drawing/2014/main" id="{C8416AB1-770E-D135-9479-40A2AEFB4883}"/>
                </a:ext>
              </a:extLst>
            </p:cNvPr>
            <p:cNvSpPr/>
            <p:nvPr/>
          </p:nvSpPr>
          <p:spPr>
            <a:xfrm>
              <a:off x="8078706" y="718541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702;p38">
              <a:extLst>
                <a:ext uri="{FF2B5EF4-FFF2-40B4-BE49-F238E27FC236}">
                  <a16:creationId xmlns:a16="http://schemas.microsoft.com/office/drawing/2014/main" id="{BBA1A5D3-130E-3B03-7518-EDFB1212FED2}"/>
                </a:ext>
              </a:extLst>
            </p:cNvPr>
            <p:cNvSpPr/>
            <p:nvPr/>
          </p:nvSpPr>
          <p:spPr>
            <a:xfrm>
              <a:off x="8078706" y="946989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703;p38">
              <a:extLst>
                <a:ext uri="{FF2B5EF4-FFF2-40B4-BE49-F238E27FC236}">
                  <a16:creationId xmlns:a16="http://schemas.microsoft.com/office/drawing/2014/main" id="{DA74D629-F7AB-C38E-FA54-8C204BD12D0D}"/>
                </a:ext>
              </a:extLst>
            </p:cNvPr>
            <p:cNvSpPr/>
            <p:nvPr/>
          </p:nvSpPr>
          <p:spPr>
            <a:xfrm>
              <a:off x="8078706" y="974156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704;p38">
              <a:extLst>
                <a:ext uri="{FF2B5EF4-FFF2-40B4-BE49-F238E27FC236}">
                  <a16:creationId xmlns:a16="http://schemas.microsoft.com/office/drawing/2014/main" id="{4DB321EB-9E8F-FD70-AE5A-66FA22C323AE}"/>
                </a:ext>
              </a:extLst>
            </p:cNvPr>
            <p:cNvSpPr/>
            <p:nvPr/>
          </p:nvSpPr>
          <p:spPr>
            <a:xfrm>
              <a:off x="8078706" y="1001323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Ellipse 1">
            <a:extLst>
              <a:ext uri="{FF2B5EF4-FFF2-40B4-BE49-F238E27FC236}">
                <a16:creationId xmlns:a16="http://schemas.microsoft.com/office/drawing/2014/main" id="{22050CE1-2FA4-3A8B-CF04-984171A02C2B}"/>
              </a:ext>
            </a:extLst>
          </p:cNvPr>
          <p:cNvSpPr/>
          <p:nvPr/>
        </p:nvSpPr>
        <p:spPr>
          <a:xfrm>
            <a:off x="1296606" y="1294804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Google Shape;659;p38">
            <a:extLst>
              <a:ext uri="{FF2B5EF4-FFF2-40B4-BE49-F238E27FC236}">
                <a16:creationId xmlns:a16="http://schemas.microsoft.com/office/drawing/2014/main" id="{9C622A54-EED2-6F7B-96F5-1E7E66F73D0E}"/>
              </a:ext>
            </a:extLst>
          </p:cNvPr>
          <p:cNvSpPr txBox="1">
            <a:spLocks/>
          </p:cNvSpPr>
          <p:nvPr/>
        </p:nvSpPr>
        <p:spPr>
          <a:xfrm>
            <a:off x="1534331" y="1147612"/>
            <a:ext cx="6479949" cy="91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b="1" dirty="0"/>
              <a:t>Meilleur modèle</a:t>
            </a:r>
            <a:r>
              <a:rPr lang="fr-FR" dirty="0"/>
              <a:t> : </a:t>
            </a:r>
            <a:r>
              <a:rPr lang="fr-FR" sz="1200" dirty="0"/>
              <a:t>FPN avec ResNet50</a:t>
            </a:r>
          </a:p>
          <a:p>
            <a:pPr marL="285750" lvl="0" indent="-285750">
              <a:buFontTx/>
              <a:buChar char="-"/>
            </a:pPr>
            <a:r>
              <a:rPr lang="fr-FR" sz="1200" dirty="0"/>
              <a:t>Meilleures métriques (</a:t>
            </a:r>
            <a:r>
              <a:rPr lang="fr-FR" sz="1200" dirty="0" err="1"/>
              <a:t>IoU</a:t>
            </a:r>
            <a:r>
              <a:rPr lang="fr-FR" sz="1200" dirty="0"/>
              <a:t>, </a:t>
            </a:r>
            <a:r>
              <a:rPr lang="fr-FR" sz="1200" dirty="0" err="1"/>
              <a:t>Dice</a:t>
            </a:r>
            <a:r>
              <a:rPr lang="fr-FR" sz="1200" dirty="0"/>
              <a:t> Score)</a:t>
            </a:r>
          </a:p>
          <a:p>
            <a:pPr marL="285750" lvl="0" indent="-285750">
              <a:buFontTx/>
              <a:buChar char="-"/>
            </a:pPr>
            <a:r>
              <a:rPr lang="fr-FR" sz="1200" dirty="0"/>
              <a:t>Courbes d’apprentissage stables</a:t>
            </a:r>
          </a:p>
          <a:p>
            <a:pPr marL="285750" lvl="0" indent="-285750">
              <a:buFontTx/>
              <a:buChar char="-"/>
            </a:pPr>
            <a:r>
              <a:rPr lang="fr-FR" sz="1200" dirty="0"/>
              <a:t>Masques segmentés précis : Préservent les détails et restent cohérents.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4232B4-9FAB-8F93-115A-0E41DCAED913}"/>
              </a:ext>
            </a:extLst>
          </p:cNvPr>
          <p:cNvSpPr/>
          <p:nvPr/>
        </p:nvSpPr>
        <p:spPr>
          <a:xfrm>
            <a:off x="2877672" y="4218982"/>
            <a:ext cx="4012964" cy="147949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Zoom de diapositive 13">
                <a:extLst>
                  <a:ext uri="{FF2B5EF4-FFF2-40B4-BE49-F238E27FC236}">
                    <a16:creationId xmlns:a16="http://schemas.microsoft.com/office/drawing/2014/main" id="{20641BAC-B116-8128-3252-8854658727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4912518"/>
                  </p:ext>
                </p:extLst>
              </p:nvPr>
            </p:nvGraphicFramePr>
            <p:xfrm>
              <a:off x="6968963" y="530809"/>
              <a:ext cx="679127" cy="423669"/>
            </p:xfrm>
            <a:graphic>
              <a:graphicData uri="http://schemas.microsoft.com/office/powerpoint/2016/slidezoom">
                <pslz:sldZm>
                  <pslz:sldZmObj sldId="417" cId="2095486294">
                    <pslz:zmPr id="{AFFDE579-B054-4CB8-A28B-E1BF796879A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79127" cy="42366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Zoom de diapositive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0641BAC-B116-8128-3252-8854658727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68963" y="530809"/>
                <a:ext cx="679127" cy="42366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2424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5;p37">
            <a:extLst>
              <a:ext uri="{FF2B5EF4-FFF2-40B4-BE49-F238E27FC236}">
                <a16:creationId xmlns:a16="http://schemas.microsoft.com/office/drawing/2014/main" id="{03CDAE62-0CE0-AA5C-B9A9-58A6A1FA57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07. </a:t>
            </a:r>
            <a:r>
              <a:rPr lang="fr-FR" sz="2800" dirty="0"/>
              <a:t>Déploiement de l’API</a:t>
            </a:r>
            <a:br>
              <a:rPr lang="fr-FR" sz="2800" dirty="0"/>
            </a:br>
            <a:endParaRPr sz="2800" dirty="0"/>
          </a:p>
        </p:txBody>
      </p:sp>
      <p:sp>
        <p:nvSpPr>
          <p:cNvPr id="107" name="Espace réservé du numéro de diapositive 106">
            <a:extLst>
              <a:ext uri="{FF2B5EF4-FFF2-40B4-BE49-F238E27FC236}">
                <a16:creationId xmlns:a16="http://schemas.microsoft.com/office/drawing/2014/main" id="{FE2730B2-9663-6DB0-E8F4-31B915D6E7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15</a:t>
            </a:fld>
            <a:r>
              <a:rPr lang="fr-FR" dirty="0"/>
              <a:t>/19</a:t>
            </a:r>
          </a:p>
        </p:txBody>
      </p:sp>
      <p:grpSp>
        <p:nvGrpSpPr>
          <p:cNvPr id="41" name="Google Shape;1441;p57">
            <a:extLst>
              <a:ext uri="{FF2B5EF4-FFF2-40B4-BE49-F238E27FC236}">
                <a16:creationId xmlns:a16="http://schemas.microsoft.com/office/drawing/2014/main" id="{B7941B37-B553-4954-4729-C337A0F584CF}"/>
              </a:ext>
            </a:extLst>
          </p:cNvPr>
          <p:cNvGrpSpPr/>
          <p:nvPr/>
        </p:nvGrpSpPr>
        <p:grpSpPr>
          <a:xfrm>
            <a:off x="-137236" y="4721026"/>
            <a:ext cx="533033" cy="533033"/>
            <a:chOff x="4049800" y="640400"/>
            <a:chExt cx="858900" cy="858900"/>
          </a:xfrm>
        </p:grpSpPr>
        <p:sp>
          <p:nvSpPr>
            <p:cNvPr id="42" name="Google Shape;1442;p57">
              <a:extLst>
                <a:ext uri="{FF2B5EF4-FFF2-40B4-BE49-F238E27FC236}">
                  <a16:creationId xmlns:a16="http://schemas.microsoft.com/office/drawing/2014/main" id="{24D29E99-FBF9-B180-32EF-1C58B6187B8C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D27FE9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443;p57">
              <a:extLst>
                <a:ext uri="{FF2B5EF4-FFF2-40B4-BE49-F238E27FC236}">
                  <a16:creationId xmlns:a16="http://schemas.microsoft.com/office/drawing/2014/main" id="{D23C4633-B12F-C1AB-F193-D76EB1B56E8D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" name="Google Shape;690;p38">
            <a:extLst>
              <a:ext uri="{FF2B5EF4-FFF2-40B4-BE49-F238E27FC236}">
                <a16:creationId xmlns:a16="http://schemas.microsoft.com/office/drawing/2014/main" id="{8582BB0C-FFB0-E331-3ADC-E6511B1B55E4}"/>
              </a:ext>
            </a:extLst>
          </p:cNvPr>
          <p:cNvGrpSpPr/>
          <p:nvPr/>
        </p:nvGrpSpPr>
        <p:grpSpPr>
          <a:xfrm>
            <a:off x="4057229" y="4173175"/>
            <a:ext cx="867244" cy="731406"/>
            <a:chOff x="7329141" y="362469"/>
            <a:chExt cx="1022136" cy="829949"/>
          </a:xfrm>
        </p:grpSpPr>
        <p:sp>
          <p:nvSpPr>
            <p:cNvPr id="90" name="Google Shape;691;p38">
              <a:extLst>
                <a:ext uri="{FF2B5EF4-FFF2-40B4-BE49-F238E27FC236}">
                  <a16:creationId xmlns:a16="http://schemas.microsoft.com/office/drawing/2014/main" id="{65F694A7-3418-8034-0519-5B9765D614E0}"/>
                </a:ext>
              </a:extLst>
            </p:cNvPr>
            <p:cNvSpPr/>
            <p:nvPr/>
          </p:nvSpPr>
          <p:spPr>
            <a:xfrm>
              <a:off x="7329141" y="362469"/>
              <a:ext cx="1022136" cy="829949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692;p38">
              <a:extLst>
                <a:ext uri="{FF2B5EF4-FFF2-40B4-BE49-F238E27FC236}">
                  <a16:creationId xmlns:a16="http://schemas.microsoft.com/office/drawing/2014/main" id="{5EF6D803-5195-FFD2-7076-F3CDCE05B546}"/>
                </a:ext>
              </a:extLst>
            </p:cNvPr>
            <p:cNvSpPr/>
            <p:nvPr/>
          </p:nvSpPr>
          <p:spPr>
            <a:xfrm>
              <a:off x="7479397" y="507863"/>
              <a:ext cx="275724" cy="489918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693;p38">
              <a:extLst>
                <a:ext uri="{FF2B5EF4-FFF2-40B4-BE49-F238E27FC236}">
                  <a16:creationId xmlns:a16="http://schemas.microsoft.com/office/drawing/2014/main" id="{BBA4927F-1454-B2E2-2D5F-915F0E1A8A11}"/>
                </a:ext>
              </a:extLst>
            </p:cNvPr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102" name="Google Shape;694;p38">
                <a:extLst>
                  <a:ext uri="{FF2B5EF4-FFF2-40B4-BE49-F238E27FC236}">
                    <a16:creationId xmlns:a16="http://schemas.microsoft.com/office/drawing/2014/main" id="{1CA07B23-85CF-BDA6-222F-7E0DF2D4639F}"/>
                  </a:ext>
                </a:extLst>
              </p:cNvPr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695;p38">
                <a:extLst>
                  <a:ext uri="{FF2B5EF4-FFF2-40B4-BE49-F238E27FC236}">
                    <a16:creationId xmlns:a16="http://schemas.microsoft.com/office/drawing/2014/main" id="{C51AE6ED-25D6-DCC9-6414-90DB6D1677B9}"/>
                  </a:ext>
                </a:extLst>
              </p:cNvPr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696;p38">
              <a:extLst>
                <a:ext uri="{FF2B5EF4-FFF2-40B4-BE49-F238E27FC236}">
                  <a16:creationId xmlns:a16="http://schemas.microsoft.com/office/drawing/2014/main" id="{D6F1F339-33AB-5B6D-A695-AF8DAF81B492}"/>
                </a:ext>
              </a:extLst>
            </p:cNvPr>
            <p:cNvSpPr/>
            <p:nvPr/>
          </p:nvSpPr>
          <p:spPr>
            <a:xfrm>
              <a:off x="7755275" y="507863"/>
              <a:ext cx="222278" cy="438881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697;p38">
              <a:extLst>
                <a:ext uri="{FF2B5EF4-FFF2-40B4-BE49-F238E27FC236}">
                  <a16:creationId xmlns:a16="http://schemas.microsoft.com/office/drawing/2014/main" id="{852725EE-EE50-EACA-6A5D-46FFE77A51CB}"/>
                </a:ext>
              </a:extLst>
            </p:cNvPr>
            <p:cNvSpPr/>
            <p:nvPr/>
          </p:nvSpPr>
          <p:spPr>
            <a:xfrm>
              <a:off x="7918481" y="577354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698;p38">
              <a:extLst>
                <a:ext uri="{FF2B5EF4-FFF2-40B4-BE49-F238E27FC236}">
                  <a16:creationId xmlns:a16="http://schemas.microsoft.com/office/drawing/2014/main" id="{ACF1CF3B-3CD8-CD77-FE8E-5F3F89E15B33}"/>
                </a:ext>
              </a:extLst>
            </p:cNvPr>
            <p:cNvSpPr/>
            <p:nvPr/>
          </p:nvSpPr>
          <p:spPr>
            <a:xfrm>
              <a:off x="7986379" y="855683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699;p38">
              <a:extLst>
                <a:ext uri="{FF2B5EF4-FFF2-40B4-BE49-F238E27FC236}">
                  <a16:creationId xmlns:a16="http://schemas.microsoft.com/office/drawing/2014/main" id="{F9F46681-A4F2-FF1A-67D4-ECA8F8FE6417}"/>
                </a:ext>
              </a:extLst>
            </p:cNvPr>
            <p:cNvSpPr/>
            <p:nvPr/>
          </p:nvSpPr>
          <p:spPr>
            <a:xfrm>
              <a:off x="8078706" y="664248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700;p38">
              <a:extLst>
                <a:ext uri="{FF2B5EF4-FFF2-40B4-BE49-F238E27FC236}">
                  <a16:creationId xmlns:a16="http://schemas.microsoft.com/office/drawing/2014/main" id="{E9150923-B178-51D4-F70F-B3D4BCD06791}"/>
                </a:ext>
              </a:extLst>
            </p:cNvPr>
            <p:cNvSpPr/>
            <p:nvPr/>
          </p:nvSpPr>
          <p:spPr>
            <a:xfrm>
              <a:off x="8078706" y="691415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701;p38">
              <a:extLst>
                <a:ext uri="{FF2B5EF4-FFF2-40B4-BE49-F238E27FC236}">
                  <a16:creationId xmlns:a16="http://schemas.microsoft.com/office/drawing/2014/main" id="{C8416AB1-770E-D135-9479-40A2AEFB4883}"/>
                </a:ext>
              </a:extLst>
            </p:cNvPr>
            <p:cNvSpPr/>
            <p:nvPr/>
          </p:nvSpPr>
          <p:spPr>
            <a:xfrm>
              <a:off x="8078706" y="718541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702;p38">
              <a:extLst>
                <a:ext uri="{FF2B5EF4-FFF2-40B4-BE49-F238E27FC236}">
                  <a16:creationId xmlns:a16="http://schemas.microsoft.com/office/drawing/2014/main" id="{BBA1A5D3-130E-3B03-7518-EDFB1212FED2}"/>
                </a:ext>
              </a:extLst>
            </p:cNvPr>
            <p:cNvSpPr/>
            <p:nvPr/>
          </p:nvSpPr>
          <p:spPr>
            <a:xfrm>
              <a:off x="8078706" y="946989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703;p38">
              <a:extLst>
                <a:ext uri="{FF2B5EF4-FFF2-40B4-BE49-F238E27FC236}">
                  <a16:creationId xmlns:a16="http://schemas.microsoft.com/office/drawing/2014/main" id="{DA74D629-F7AB-C38E-FA54-8C204BD12D0D}"/>
                </a:ext>
              </a:extLst>
            </p:cNvPr>
            <p:cNvSpPr/>
            <p:nvPr/>
          </p:nvSpPr>
          <p:spPr>
            <a:xfrm>
              <a:off x="8078706" y="974156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704;p38">
              <a:extLst>
                <a:ext uri="{FF2B5EF4-FFF2-40B4-BE49-F238E27FC236}">
                  <a16:creationId xmlns:a16="http://schemas.microsoft.com/office/drawing/2014/main" id="{4DB321EB-9E8F-FD70-AE5A-66FA22C323AE}"/>
                </a:ext>
              </a:extLst>
            </p:cNvPr>
            <p:cNvSpPr/>
            <p:nvPr/>
          </p:nvSpPr>
          <p:spPr>
            <a:xfrm>
              <a:off x="8078706" y="1001323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Ellipse 1">
            <a:extLst>
              <a:ext uri="{FF2B5EF4-FFF2-40B4-BE49-F238E27FC236}">
                <a16:creationId xmlns:a16="http://schemas.microsoft.com/office/drawing/2014/main" id="{22050CE1-2FA4-3A8B-CF04-984171A02C2B}"/>
              </a:ext>
            </a:extLst>
          </p:cNvPr>
          <p:cNvSpPr/>
          <p:nvPr/>
        </p:nvSpPr>
        <p:spPr>
          <a:xfrm>
            <a:off x="1296606" y="1260847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Google Shape;659;p38">
            <a:extLst>
              <a:ext uri="{FF2B5EF4-FFF2-40B4-BE49-F238E27FC236}">
                <a16:creationId xmlns:a16="http://schemas.microsoft.com/office/drawing/2014/main" id="{9C622A54-EED2-6F7B-96F5-1E7E66F73D0E}"/>
              </a:ext>
            </a:extLst>
          </p:cNvPr>
          <p:cNvSpPr txBox="1">
            <a:spLocks/>
          </p:cNvSpPr>
          <p:nvPr/>
        </p:nvSpPr>
        <p:spPr>
          <a:xfrm>
            <a:off x="1535492" y="1134986"/>
            <a:ext cx="5768739" cy="154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dirty="0"/>
              <a:t>API FastAPI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sz="1200" dirty="0"/>
              <a:t>Chargement automatique des modèles depuis Google Cloud.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sz="1200" dirty="0"/>
              <a:t>Validation des images.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sz="1200" dirty="0"/>
              <a:t>Post-traitement des masques (colorisation).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sz="1200" dirty="0"/>
              <a:t>Sélection du modèle via une liste déroulante.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sz="1200" dirty="0"/>
              <a:t>Retour des masques segmentés au format PNG.</a:t>
            </a:r>
          </a:p>
        </p:txBody>
      </p:sp>
      <p:grpSp>
        <p:nvGrpSpPr>
          <p:cNvPr id="9" name="Google Shape;396;p31">
            <a:extLst>
              <a:ext uri="{FF2B5EF4-FFF2-40B4-BE49-F238E27FC236}">
                <a16:creationId xmlns:a16="http://schemas.microsoft.com/office/drawing/2014/main" id="{CD129C19-F4B6-6262-136B-47E6264622BD}"/>
              </a:ext>
            </a:extLst>
          </p:cNvPr>
          <p:cNvGrpSpPr/>
          <p:nvPr/>
        </p:nvGrpSpPr>
        <p:grpSpPr>
          <a:xfrm>
            <a:off x="7168659" y="1793691"/>
            <a:ext cx="1098804" cy="732535"/>
            <a:chOff x="8118467" y="4032000"/>
            <a:chExt cx="1098804" cy="732535"/>
          </a:xfrm>
        </p:grpSpPr>
        <p:sp>
          <p:nvSpPr>
            <p:cNvPr id="10" name="Google Shape;397;p31">
              <a:extLst>
                <a:ext uri="{FF2B5EF4-FFF2-40B4-BE49-F238E27FC236}">
                  <a16:creationId xmlns:a16="http://schemas.microsoft.com/office/drawing/2014/main" id="{F1101679-DC1A-66EF-E7A6-27120DFDF438}"/>
                </a:ext>
              </a:extLst>
            </p:cNvPr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98;p31">
              <a:extLst>
                <a:ext uri="{FF2B5EF4-FFF2-40B4-BE49-F238E27FC236}">
                  <a16:creationId xmlns:a16="http://schemas.microsoft.com/office/drawing/2014/main" id="{18133157-9C75-8882-2A1E-C6CD1A169DB9}"/>
                </a:ext>
              </a:extLst>
            </p:cNvPr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99;p31">
              <a:extLst>
                <a:ext uri="{FF2B5EF4-FFF2-40B4-BE49-F238E27FC236}">
                  <a16:creationId xmlns:a16="http://schemas.microsoft.com/office/drawing/2014/main" id="{92F6D302-D5FB-A3BF-43EC-E76B1511D0E8}"/>
                </a:ext>
              </a:extLst>
            </p:cNvPr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00;p31">
              <a:extLst>
                <a:ext uri="{FF2B5EF4-FFF2-40B4-BE49-F238E27FC236}">
                  <a16:creationId xmlns:a16="http://schemas.microsoft.com/office/drawing/2014/main" id="{F5356C95-96D6-0EC3-39BC-DE276EDF4A81}"/>
                </a:ext>
              </a:extLst>
            </p:cNvPr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01;p31">
              <a:extLst>
                <a:ext uri="{FF2B5EF4-FFF2-40B4-BE49-F238E27FC236}">
                  <a16:creationId xmlns:a16="http://schemas.microsoft.com/office/drawing/2014/main" id="{73FF916B-81BB-CDA1-3030-FAE46B80A099}"/>
                </a:ext>
              </a:extLst>
            </p:cNvPr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02;p31">
              <a:extLst>
                <a:ext uri="{FF2B5EF4-FFF2-40B4-BE49-F238E27FC236}">
                  <a16:creationId xmlns:a16="http://schemas.microsoft.com/office/drawing/2014/main" id="{EF9BADF3-0DA1-9C90-726D-98B84D66D895}"/>
                </a:ext>
              </a:extLst>
            </p:cNvPr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03;p31">
              <a:extLst>
                <a:ext uri="{FF2B5EF4-FFF2-40B4-BE49-F238E27FC236}">
                  <a16:creationId xmlns:a16="http://schemas.microsoft.com/office/drawing/2014/main" id="{BB458F12-1F03-0E3B-D4A7-1A85F990FC8F}"/>
                </a:ext>
              </a:extLst>
            </p:cNvPr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04;p31">
              <a:extLst>
                <a:ext uri="{FF2B5EF4-FFF2-40B4-BE49-F238E27FC236}">
                  <a16:creationId xmlns:a16="http://schemas.microsoft.com/office/drawing/2014/main" id="{6AFBB6FA-4891-D93F-B622-16113B1DE76F}"/>
                </a:ext>
              </a:extLst>
            </p:cNvPr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05;p31">
              <a:extLst>
                <a:ext uri="{FF2B5EF4-FFF2-40B4-BE49-F238E27FC236}">
                  <a16:creationId xmlns:a16="http://schemas.microsoft.com/office/drawing/2014/main" id="{015B21C7-CDFB-72F2-164A-EFA96F5A857A}"/>
                </a:ext>
              </a:extLst>
            </p:cNvPr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06;p31">
              <a:extLst>
                <a:ext uri="{FF2B5EF4-FFF2-40B4-BE49-F238E27FC236}">
                  <a16:creationId xmlns:a16="http://schemas.microsoft.com/office/drawing/2014/main" id="{F1DA4924-AA57-9307-B4F8-66837D22DFEC}"/>
                </a:ext>
              </a:extLst>
            </p:cNvPr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07;p31">
              <a:extLst>
                <a:ext uri="{FF2B5EF4-FFF2-40B4-BE49-F238E27FC236}">
                  <a16:creationId xmlns:a16="http://schemas.microsoft.com/office/drawing/2014/main" id="{565E7DC8-C135-B582-6034-5E3F23C3DAD1}"/>
                </a:ext>
              </a:extLst>
            </p:cNvPr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08;p31">
              <a:extLst>
                <a:ext uri="{FF2B5EF4-FFF2-40B4-BE49-F238E27FC236}">
                  <a16:creationId xmlns:a16="http://schemas.microsoft.com/office/drawing/2014/main" id="{0F4E2CBF-1B26-501C-6402-99B99DBBD11E}"/>
                </a:ext>
              </a:extLst>
            </p:cNvPr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09;p31">
              <a:extLst>
                <a:ext uri="{FF2B5EF4-FFF2-40B4-BE49-F238E27FC236}">
                  <a16:creationId xmlns:a16="http://schemas.microsoft.com/office/drawing/2014/main" id="{AB018163-53E9-215D-2A13-671BF4A0E547}"/>
                </a:ext>
              </a:extLst>
            </p:cNvPr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10;p31">
              <a:extLst>
                <a:ext uri="{FF2B5EF4-FFF2-40B4-BE49-F238E27FC236}">
                  <a16:creationId xmlns:a16="http://schemas.microsoft.com/office/drawing/2014/main" id="{D8724170-81EC-8C38-CDFD-7678464B9379}"/>
                </a:ext>
              </a:extLst>
            </p:cNvPr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11;p31">
              <a:extLst>
                <a:ext uri="{FF2B5EF4-FFF2-40B4-BE49-F238E27FC236}">
                  <a16:creationId xmlns:a16="http://schemas.microsoft.com/office/drawing/2014/main" id="{94981B49-02A4-30D3-CE2F-92184AB4E8F1}"/>
                </a:ext>
              </a:extLst>
            </p:cNvPr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12;p31">
              <a:extLst>
                <a:ext uri="{FF2B5EF4-FFF2-40B4-BE49-F238E27FC236}">
                  <a16:creationId xmlns:a16="http://schemas.microsoft.com/office/drawing/2014/main" id="{803E1C5D-1ED3-1A9D-2B52-CBE1C84FF162}"/>
                </a:ext>
              </a:extLst>
            </p:cNvPr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13;p31">
              <a:extLst>
                <a:ext uri="{FF2B5EF4-FFF2-40B4-BE49-F238E27FC236}">
                  <a16:creationId xmlns:a16="http://schemas.microsoft.com/office/drawing/2014/main" id="{244A365A-96B6-7292-D58B-BE43F5D268B7}"/>
                </a:ext>
              </a:extLst>
            </p:cNvPr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14;p31">
              <a:extLst>
                <a:ext uri="{FF2B5EF4-FFF2-40B4-BE49-F238E27FC236}">
                  <a16:creationId xmlns:a16="http://schemas.microsoft.com/office/drawing/2014/main" id="{7F1C5A94-0568-9708-6397-11158D65A5E4}"/>
                </a:ext>
              </a:extLst>
            </p:cNvPr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15;p31">
              <a:extLst>
                <a:ext uri="{FF2B5EF4-FFF2-40B4-BE49-F238E27FC236}">
                  <a16:creationId xmlns:a16="http://schemas.microsoft.com/office/drawing/2014/main" id="{C98ACF0A-68C7-2805-C99D-707A791F2D15}"/>
                </a:ext>
              </a:extLst>
            </p:cNvPr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16;p31">
              <a:extLst>
                <a:ext uri="{FF2B5EF4-FFF2-40B4-BE49-F238E27FC236}">
                  <a16:creationId xmlns:a16="http://schemas.microsoft.com/office/drawing/2014/main" id="{B6E3962A-8DF9-906E-0024-AAF58A0AB41F}"/>
                </a:ext>
              </a:extLst>
            </p:cNvPr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17;p31">
              <a:extLst>
                <a:ext uri="{FF2B5EF4-FFF2-40B4-BE49-F238E27FC236}">
                  <a16:creationId xmlns:a16="http://schemas.microsoft.com/office/drawing/2014/main" id="{B8B7CCAA-8FD2-52FE-58CC-E3CB583CE3CC}"/>
                </a:ext>
              </a:extLst>
            </p:cNvPr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18;p31">
              <a:extLst>
                <a:ext uri="{FF2B5EF4-FFF2-40B4-BE49-F238E27FC236}">
                  <a16:creationId xmlns:a16="http://schemas.microsoft.com/office/drawing/2014/main" id="{5D433602-39A4-3D42-710D-5549F29B5F74}"/>
                </a:ext>
              </a:extLst>
            </p:cNvPr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19;p31">
              <a:extLst>
                <a:ext uri="{FF2B5EF4-FFF2-40B4-BE49-F238E27FC236}">
                  <a16:creationId xmlns:a16="http://schemas.microsoft.com/office/drawing/2014/main" id="{FC519B7D-11EC-6E24-1326-8D8D1145B643}"/>
                </a:ext>
              </a:extLst>
            </p:cNvPr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20;p31">
              <a:extLst>
                <a:ext uri="{FF2B5EF4-FFF2-40B4-BE49-F238E27FC236}">
                  <a16:creationId xmlns:a16="http://schemas.microsoft.com/office/drawing/2014/main" id="{9D1E53D7-2A33-F080-0D63-CEA37842A573}"/>
                </a:ext>
              </a:extLst>
            </p:cNvPr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21;p31">
              <a:extLst>
                <a:ext uri="{FF2B5EF4-FFF2-40B4-BE49-F238E27FC236}">
                  <a16:creationId xmlns:a16="http://schemas.microsoft.com/office/drawing/2014/main" id="{B4765077-E4CB-2CD6-5A03-E35D193CFF0A}"/>
                </a:ext>
              </a:extLst>
            </p:cNvPr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22;p31">
              <a:extLst>
                <a:ext uri="{FF2B5EF4-FFF2-40B4-BE49-F238E27FC236}">
                  <a16:creationId xmlns:a16="http://schemas.microsoft.com/office/drawing/2014/main" id="{EF54506E-9C62-7464-03C4-993D62BC300F}"/>
                </a:ext>
              </a:extLst>
            </p:cNvPr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23;p31">
              <a:extLst>
                <a:ext uri="{FF2B5EF4-FFF2-40B4-BE49-F238E27FC236}">
                  <a16:creationId xmlns:a16="http://schemas.microsoft.com/office/drawing/2014/main" id="{92719D63-B976-AF58-A2FB-37F6FEB328B0}"/>
                </a:ext>
              </a:extLst>
            </p:cNvPr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24;p31">
              <a:extLst>
                <a:ext uri="{FF2B5EF4-FFF2-40B4-BE49-F238E27FC236}">
                  <a16:creationId xmlns:a16="http://schemas.microsoft.com/office/drawing/2014/main" id="{727EFC23-C1B6-C356-0C4E-2DBFC3289A05}"/>
                </a:ext>
              </a:extLst>
            </p:cNvPr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25;p31">
              <a:extLst>
                <a:ext uri="{FF2B5EF4-FFF2-40B4-BE49-F238E27FC236}">
                  <a16:creationId xmlns:a16="http://schemas.microsoft.com/office/drawing/2014/main" id="{95A19238-DC32-77FD-4EC4-206B0FBA97A7}"/>
                </a:ext>
              </a:extLst>
            </p:cNvPr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26;p31">
              <a:extLst>
                <a:ext uri="{FF2B5EF4-FFF2-40B4-BE49-F238E27FC236}">
                  <a16:creationId xmlns:a16="http://schemas.microsoft.com/office/drawing/2014/main" id="{2917864A-9890-884A-7B63-19647CA1664F}"/>
                </a:ext>
              </a:extLst>
            </p:cNvPr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27;p31">
              <a:extLst>
                <a:ext uri="{FF2B5EF4-FFF2-40B4-BE49-F238E27FC236}">
                  <a16:creationId xmlns:a16="http://schemas.microsoft.com/office/drawing/2014/main" id="{B602D07B-77D0-9569-0E11-3F71A964C6D8}"/>
                </a:ext>
              </a:extLst>
            </p:cNvPr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28;p31">
              <a:extLst>
                <a:ext uri="{FF2B5EF4-FFF2-40B4-BE49-F238E27FC236}">
                  <a16:creationId xmlns:a16="http://schemas.microsoft.com/office/drawing/2014/main" id="{2599C31A-9D02-F129-A11E-DEE070386931}"/>
                </a:ext>
              </a:extLst>
            </p:cNvPr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29;p31">
              <a:extLst>
                <a:ext uri="{FF2B5EF4-FFF2-40B4-BE49-F238E27FC236}">
                  <a16:creationId xmlns:a16="http://schemas.microsoft.com/office/drawing/2014/main" id="{A581F158-D672-99F5-B9FE-53A096A28A84}"/>
                </a:ext>
              </a:extLst>
            </p:cNvPr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0;p31">
              <a:extLst>
                <a:ext uri="{FF2B5EF4-FFF2-40B4-BE49-F238E27FC236}">
                  <a16:creationId xmlns:a16="http://schemas.microsoft.com/office/drawing/2014/main" id="{3FB780E8-69C1-53C2-ED22-A32DD0FD8A00}"/>
                </a:ext>
              </a:extLst>
            </p:cNvPr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31;p31">
              <a:extLst>
                <a:ext uri="{FF2B5EF4-FFF2-40B4-BE49-F238E27FC236}">
                  <a16:creationId xmlns:a16="http://schemas.microsoft.com/office/drawing/2014/main" id="{762B11A1-7A41-DB32-A2FA-809282250A4D}"/>
                </a:ext>
              </a:extLst>
            </p:cNvPr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32;p31">
              <a:extLst>
                <a:ext uri="{FF2B5EF4-FFF2-40B4-BE49-F238E27FC236}">
                  <a16:creationId xmlns:a16="http://schemas.microsoft.com/office/drawing/2014/main" id="{2A495A5B-AEE4-7FFE-2A2A-876CA910E9E6}"/>
                </a:ext>
              </a:extLst>
            </p:cNvPr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33;p31">
              <a:extLst>
                <a:ext uri="{FF2B5EF4-FFF2-40B4-BE49-F238E27FC236}">
                  <a16:creationId xmlns:a16="http://schemas.microsoft.com/office/drawing/2014/main" id="{5F69E04B-76D7-2062-83DC-ADE8AE1D4C9A}"/>
                </a:ext>
              </a:extLst>
            </p:cNvPr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Ellipse 43">
            <a:extLst>
              <a:ext uri="{FF2B5EF4-FFF2-40B4-BE49-F238E27FC236}">
                <a16:creationId xmlns:a16="http://schemas.microsoft.com/office/drawing/2014/main" id="{CB69FA32-2130-8087-8584-49A8422E7FBE}"/>
              </a:ext>
            </a:extLst>
          </p:cNvPr>
          <p:cNvSpPr/>
          <p:nvPr/>
        </p:nvSpPr>
        <p:spPr>
          <a:xfrm>
            <a:off x="1296606" y="3020840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Google Shape;659;p38">
            <a:extLst>
              <a:ext uri="{FF2B5EF4-FFF2-40B4-BE49-F238E27FC236}">
                <a16:creationId xmlns:a16="http://schemas.microsoft.com/office/drawing/2014/main" id="{3623982D-23D8-FBF9-E17F-6395AF4309DF}"/>
              </a:ext>
            </a:extLst>
          </p:cNvPr>
          <p:cNvSpPr txBox="1">
            <a:spLocks/>
          </p:cNvSpPr>
          <p:nvPr/>
        </p:nvSpPr>
        <p:spPr>
          <a:xfrm>
            <a:off x="1535492" y="2894980"/>
            <a:ext cx="5768739" cy="106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dirty="0"/>
              <a:t>Déploiement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sz="1200" b="1" dirty="0"/>
              <a:t>Docker</a:t>
            </a:r>
            <a:r>
              <a:rPr lang="fr-FR" sz="1200" dirty="0"/>
              <a:t> : Encapsulation des dépendances.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sz="1200" b="1" dirty="0"/>
              <a:t>Google Cloud Run</a:t>
            </a:r>
            <a:r>
              <a:rPr lang="fr-FR" sz="1200" dirty="0"/>
              <a:t> : Environnement </a:t>
            </a:r>
            <a:r>
              <a:rPr lang="fr-FR" sz="1200" dirty="0" err="1"/>
              <a:t>serverless</a:t>
            </a:r>
            <a:r>
              <a:rPr lang="fr-FR" sz="1200" dirty="0"/>
              <a:t> pour la scalabilité et la simplicité.</a:t>
            </a:r>
          </a:p>
        </p:txBody>
      </p:sp>
    </p:spTree>
    <p:extLst>
      <p:ext uri="{BB962C8B-B14F-4D97-AF65-F5344CB8AC3E}">
        <p14:creationId xmlns:p14="http://schemas.microsoft.com/office/powerpoint/2010/main" val="2180141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0C772-FC3C-2377-3A0F-50AF0D6BF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5;p37">
            <a:extLst>
              <a:ext uri="{FF2B5EF4-FFF2-40B4-BE49-F238E27FC236}">
                <a16:creationId xmlns:a16="http://schemas.microsoft.com/office/drawing/2014/main" id="{FF26F7A3-7B91-4C34-0554-B1A271CD39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07. </a:t>
            </a:r>
            <a:r>
              <a:rPr lang="fr-FR" sz="2800" dirty="0"/>
              <a:t>Déploiement de l’API</a:t>
            </a:r>
            <a:br>
              <a:rPr lang="fr-FR" sz="2800" dirty="0"/>
            </a:br>
            <a:endParaRPr sz="2800" dirty="0"/>
          </a:p>
        </p:txBody>
      </p:sp>
      <p:sp>
        <p:nvSpPr>
          <p:cNvPr id="107" name="Espace réservé du numéro de diapositive 106">
            <a:extLst>
              <a:ext uri="{FF2B5EF4-FFF2-40B4-BE49-F238E27FC236}">
                <a16:creationId xmlns:a16="http://schemas.microsoft.com/office/drawing/2014/main" id="{54917447-F1E3-87E2-61B2-1DFA9DA23D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16</a:t>
            </a:fld>
            <a:r>
              <a:rPr lang="fr-FR" dirty="0"/>
              <a:t>/19</a:t>
            </a:r>
          </a:p>
        </p:txBody>
      </p:sp>
      <p:grpSp>
        <p:nvGrpSpPr>
          <p:cNvPr id="41" name="Google Shape;1441;p57">
            <a:extLst>
              <a:ext uri="{FF2B5EF4-FFF2-40B4-BE49-F238E27FC236}">
                <a16:creationId xmlns:a16="http://schemas.microsoft.com/office/drawing/2014/main" id="{1F744D4A-62CA-3C52-2243-6329922A4324}"/>
              </a:ext>
            </a:extLst>
          </p:cNvPr>
          <p:cNvGrpSpPr/>
          <p:nvPr/>
        </p:nvGrpSpPr>
        <p:grpSpPr>
          <a:xfrm>
            <a:off x="-137236" y="4721026"/>
            <a:ext cx="533033" cy="533033"/>
            <a:chOff x="4049800" y="640400"/>
            <a:chExt cx="858900" cy="858900"/>
          </a:xfrm>
        </p:grpSpPr>
        <p:sp>
          <p:nvSpPr>
            <p:cNvPr id="42" name="Google Shape;1442;p57">
              <a:extLst>
                <a:ext uri="{FF2B5EF4-FFF2-40B4-BE49-F238E27FC236}">
                  <a16:creationId xmlns:a16="http://schemas.microsoft.com/office/drawing/2014/main" id="{F694CF4D-03BC-F834-8EA9-50115F8B0020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D27FE9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443;p57">
              <a:extLst>
                <a:ext uri="{FF2B5EF4-FFF2-40B4-BE49-F238E27FC236}">
                  <a16:creationId xmlns:a16="http://schemas.microsoft.com/office/drawing/2014/main" id="{9787DC3F-CE41-EE8B-ABDC-37A429E86F24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" name="Google Shape;690;p38">
            <a:extLst>
              <a:ext uri="{FF2B5EF4-FFF2-40B4-BE49-F238E27FC236}">
                <a16:creationId xmlns:a16="http://schemas.microsoft.com/office/drawing/2014/main" id="{313DA546-EFD2-DEC3-D93E-D95B64151401}"/>
              </a:ext>
            </a:extLst>
          </p:cNvPr>
          <p:cNvGrpSpPr/>
          <p:nvPr/>
        </p:nvGrpSpPr>
        <p:grpSpPr>
          <a:xfrm>
            <a:off x="4057229" y="4173175"/>
            <a:ext cx="867244" cy="731406"/>
            <a:chOff x="7329141" y="362469"/>
            <a:chExt cx="1022136" cy="829949"/>
          </a:xfrm>
        </p:grpSpPr>
        <p:sp>
          <p:nvSpPr>
            <p:cNvPr id="90" name="Google Shape;691;p38">
              <a:extLst>
                <a:ext uri="{FF2B5EF4-FFF2-40B4-BE49-F238E27FC236}">
                  <a16:creationId xmlns:a16="http://schemas.microsoft.com/office/drawing/2014/main" id="{D3E7838F-E7E1-3B18-3F7B-945AD7E79A14}"/>
                </a:ext>
              </a:extLst>
            </p:cNvPr>
            <p:cNvSpPr/>
            <p:nvPr/>
          </p:nvSpPr>
          <p:spPr>
            <a:xfrm>
              <a:off x="7329141" y="362469"/>
              <a:ext cx="1022136" cy="829949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692;p38">
              <a:extLst>
                <a:ext uri="{FF2B5EF4-FFF2-40B4-BE49-F238E27FC236}">
                  <a16:creationId xmlns:a16="http://schemas.microsoft.com/office/drawing/2014/main" id="{8331C126-C4F1-C428-626E-A87CC51A270A}"/>
                </a:ext>
              </a:extLst>
            </p:cNvPr>
            <p:cNvSpPr/>
            <p:nvPr/>
          </p:nvSpPr>
          <p:spPr>
            <a:xfrm>
              <a:off x="7479397" y="507863"/>
              <a:ext cx="275724" cy="489918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693;p38">
              <a:extLst>
                <a:ext uri="{FF2B5EF4-FFF2-40B4-BE49-F238E27FC236}">
                  <a16:creationId xmlns:a16="http://schemas.microsoft.com/office/drawing/2014/main" id="{4650F06E-44BF-B082-60FA-FE7DC91B2469}"/>
                </a:ext>
              </a:extLst>
            </p:cNvPr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102" name="Google Shape;694;p38">
                <a:extLst>
                  <a:ext uri="{FF2B5EF4-FFF2-40B4-BE49-F238E27FC236}">
                    <a16:creationId xmlns:a16="http://schemas.microsoft.com/office/drawing/2014/main" id="{717FCDBC-0458-1FDB-0D33-E2480CEDB2B7}"/>
                  </a:ext>
                </a:extLst>
              </p:cNvPr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695;p38">
                <a:extLst>
                  <a:ext uri="{FF2B5EF4-FFF2-40B4-BE49-F238E27FC236}">
                    <a16:creationId xmlns:a16="http://schemas.microsoft.com/office/drawing/2014/main" id="{14CD7875-F6A6-B426-71AB-6B71A79E76DF}"/>
                  </a:ext>
                </a:extLst>
              </p:cNvPr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696;p38">
              <a:extLst>
                <a:ext uri="{FF2B5EF4-FFF2-40B4-BE49-F238E27FC236}">
                  <a16:creationId xmlns:a16="http://schemas.microsoft.com/office/drawing/2014/main" id="{34E0B322-F265-3A4F-6814-186851F6A313}"/>
                </a:ext>
              </a:extLst>
            </p:cNvPr>
            <p:cNvSpPr/>
            <p:nvPr/>
          </p:nvSpPr>
          <p:spPr>
            <a:xfrm>
              <a:off x="7755275" y="507863"/>
              <a:ext cx="222278" cy="438881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697;p38">
              <a:extLst>
                <a:ext uri="{FF2B5EF4-FFF2-40B4-BE49-F238E27FC236}">
                  <a16:creationId xmlns:a16="http://schemas.microsoft.com/office/drawing/2014/main" id="{0C366FCF-A791-50CC-FBCE-52515CDA299B}"/>
                </a:ext>
              </a:extLst>
            </p:cNvPr>
            <p:cNvSpPr/>
            <p:nvPr/>
          </p:nvSpPr>
          <p:spPr>
            <a:xfrm>
              <a:off x="7918481" y="577354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698;p38">
              <a:extLst>
                <a:ext uri="{FF2B5EF4-FFF2-40B4-BE49-F238E27FC236}">
                  <a16:creationId xmlns:a16="http://schemas.microsoft.com/office/drawing/2014/main" id="{A5B3C2F8-3D61-298F-75DE-E0EBE1AB196A}"/>
                </a:ext>
              </a:extLst>
            </p:cNvPr>
            <p:cNvSpPr/>
            <p:nvPr/>
          </p:nvSpPr>
          <p:spPr>
            <a:xfrm>
              <a:off x="7986379" y="855683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699;p38">
              <a:extLst>
                <a:ext uri="{FF2B5EF4-FFF2-40B4-BE49-F238E27FC236}">
                  <a16:creationId xmlns:a16="http://schemas.microsoft.com/office/drawing/2014/main" id="{40D8E55B-94CE-19B8-2EE9-58B967ACC159}"/>
                </a:ext>
              </a:extLst>
            </p:cNvPr>
            <p:cNvSpPr/>
            <p:nvPr/>
          </p:nvSpPr>
          <p:spPr>
            <a:xfrm>
              <a:off x="8078706" y="664248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700;p38">
              <a:extLst>
                <a:ext uri="{FF2B5EF4-FFF2-40B4-BE49-F238E27FC236}">
                  <a16:creationId xmlns:a16="http://schemas.microsoft.com/office/drawing/2014/main" id="{39CAC39B-06FD-165F-C0F7-4047786D0926}"/>
                </a:ext>
              </a:extLst>
            </p:cNvPr>
            <p:cNvSpPr/>
            <p:nvPr/>
          </p:nvSpPr>
          <p:spPr>
            <a:xfrm>
              <a:off x="8078706" y="691415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701;p38">
              <a:extLst>
                <a:ext uri="{FF2B5EF4-FFF2-40B4-BE49-F238E27FC236}">
                  <a16:creationId xmlns:a16="http://schemas.microsoft.com/office/drawing/2014/main" id="{89F8BE4B-EF9E-21C8-067E-A2C72F09D4D8}"/>
                </a:ext>
              </a:extLst>
            </p:cNvPr>
            <p:cNvSpPr/>
            <p:nvPr/>
          </p:nvSpPr>
          <p:spPr>
            <a:xfrm>
              <a:off x="8078706" y="718541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702;p38">
              <a:extLst>
                <a:ext uri="{FF2B5EF4-FFF2-40B4-BE49-F238E27FC236}">
                  <a16:creationId xmlns:a16="http://schemas.microsoft.com/office/drawing/2014/main" id="{75963369-FA71-F666-B9A8-836D0CB16A1F}"/>
                </a:ext>
              </a:extLst>
            </p:cNvPr>
            <p:cNvSpPr/>
            <p:nvPr/>
          </p:nvSpPr>
          <p:spPr>
            <a:xfrm>
              <a:off x="8078706" y="946989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703;p38">
              <a:extLst>
                <a:ext uri="{FF2B5EF4-FFF2-40B4-BE49-F238E27FC236}">
                  <a16:creationId xmlns:a16="http://schemas.microsoft.com/office/drawing/2014/main" id="{DEA53947-D8AA-2CDF-79A1-2A7D8EF0C3BE}"/>
                </a:ext>
              </a:extLst>
            </p:cNvPr>
            <p:cNvSpPr/>
            <p:nvPr/>
          </p:nvSpPr>
          <p:spPr>
            <a:xfrm>
              <a:off x="8078706" y="974156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704;p38">
              <a:extLst>
                <a:ext uri="{FF2B5EF4-FFF2-40B4-BE49-F238E27FC236}">
                  <a16:creationId xmlns:a16="http://schemas.microsoft.com/office/drawing/2014/main" id="{30FB5902-9D12-DDD1-ED6D-0AF71550A842}"/>
                </a:ext>
              </a:extLst>
            </p:cNvPr>
            <p:cNvSpPr/>
            <p:nvPr/>
          </p:nvSpPr>
          <p:spPr>
            <a:xfrm>
              <a:off x="8078706" y="1001323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Ellipse 1">
            <a:extLst>
              <a:ext uri="{FF2B5EF4-FFF2-40B4-BE49-F238E27FC236}">
                <a16:creationId xmlns:a16="http://schemas.microsoft.com/office/drawing/2014/main" id="{5A4E34EA-336B-53F7-C611-E95D9D2D7CC3}"/>
              </a:ext>
            </a:extLst>
          </p:cNvPr>
          <p:cNvSpPr/>
          <p:nvPr/>
        </p:nvSpPr>
        <p:spPr>
          <a:xfrm>
            <a:off x="1296606" y="1260847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Google Shape;659;p38">
            <a:extLst>
              <a:ext uri="{FF2B5EF4-FFF2-40B4-BE49-F238E27FC236}">
                <a16:creationId xmlns:a16="http://schemas.microsoft.com/office/drawing/2014/main" id="{44661675-37EB-13C9-2954-CB9402E2A965}"/>
              </a:ext>
            </a:extLst>
          </p:cNvPr>
          <p:cNvSpPr txBox="1">
            <a:spLocks/>
          </p:cNvSpPr>
          <p:nvPr/>
        </p:nvSpPr>
        <p:spPr>
          <a:xfrm>
            <a:off x="1535493" y="1134985"/>
            <a:ext cx="5083764" cy="257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b="1" dirty="0"/>
              <a:t>Interface utilisateur et tests</a:t>
            </a:r>
          </a:p>
          <a:p>
            <a:pPr marL="0" lvl="0" indent="0"/>
            <a:endParaRPr lang="fr-FR" b="1" dirty="0"/>
          </a:p>
          <a:p>
            <a:pPr marL="0" lvl="0" indent="0"/>
            <a:r>
              <a:rPr lang="fr-FR" sz="1200" b="1" dirty="0"/>
              <a:t>Interface Streamlit </a:t>
            </a:r>
            <a:r>
              <a:rPr lang="fr-FR" sz="1200" dirty="0"/>
              <a:t>permet de:</a:t>
            </a:r>
          </a:p>
          <a:p>
            <a:pPr marL="0" lvl="0" indent="0"/>
            <a:r>
              <a:rPr lang="fr-FR" sz="1200" dirty="0"/>
              <a:t>     - Soumettre des images à segmenter.</a:t>
            </a:r>
          </a:p>
          <a:p>
            <a:pPr marL="0" lvl="0" indent="0"/>
            <a:r>
              <a:rPr lang="fr-FR" sz="1200" dirty="0"/>
              <a:t>     - Choisir un modèle de segmentation.</a:t>
            </a:r>
          </a:p>
          <a:p>
            <a:pPr marL="0" lvl="0" indent="0"/>
            <a:r>
              <a:rPr lang="fr-FR" sz="1200" dirty="0"/>
              <a:t>     - Visualiser les résultats directement.</a:t>
            </a:r>
          </a:p>
          <a:p>
            <a:pPr marL="0" lvl="0" indent="0"/>
            <a:endParaRPr lang="fr-FR" sz="1200" dirty="0"/>
          </a:p>
          <a:p>
            <a:pPr marL="0" lvl="0" indent="0"/>
            <a:r>
              <a:rPr lang="fr-FR" sz="1200" b="1" dirty="0"/>
              <a:t>Tests locaux:</a:t>
            </a:r>
          </a:p>
          <a:p>
            <a:pPr marL="0" lvl="0" indent="0"/>
            <a:r>
              <a:rPr lang="fr-FR" sz="1200" dirty="0"/>
              <a:t>     - </a:t>
            </a:r>
            <a:r>
              <a:rPr lang="fr-FR" sz="1200" b="1" dirty="0" err="1"/>
              <a:t>Uvicorn</a:t>
            </a:r>
            <a:r>
              <a:rPr lang="fr-FR" sz="1200" dirty="0"/>
              <a:t> : Simulation locale pour tester l’API.</a:t>
            </a:r>
          </a:p>
          <a:p>
            <a:pPr marL="0" lvl="0" indent="0"/>
            <a:r>
              <a:rPr lang="fr-FR" sz="1200" dirty="0"/>
              <a:t>     - Validation visuelle des résultats sur des cas réels.</a:t>
            </a:r>
          </a:p>
        </p:txBody>
      </p:sp>
      <p:grpSp>
        <p:nvGrpSpPr>
          <p:cNvPr id="9" name="Google Shape;396;p31">
            <a:extLst>
              <a:ext uri="{FF2B5EF4-FFF2-40B4-BE49-F238E27FC236}">
                <a16:creationId xmlns:a16="http://schemas.microsoft.com/office/drawing/2014/main" id="{3F1B6A40-2FB2-2105-AA51-19F72189212C}"/>
              </a:ext>
            </a:extLst>
          </p:cNvPr>
          <p:cNvGrpSpPr/>
          <p:nvPr/>
        </p:nvGrpSpPr>
        <p:grpSpPr>
          <a:xfrm>
            <a:off x="7168659" y="1793691"/>
            <a:ext cx="1098804" cy="732535"/>
            <a:chOff x="8118467" y="4032000"/>
            <a:chExt cx="1098804" cy="732535"/>
          </a:xfrm>
        </p:grpSpPr>
        <p:sp>
          <p:nvSpPr>
            <p:cNvPr id="10" name="Google Shape;397;p31">
              <a:extLst>
                <a:ext uri="{FF2B5EF4-FFF2-40B4-BE49-F238E27FC236}">
                  <a16:creationId xmlns:a16="http://schemas.microsoft.com/office/drawing/2014/main" id="{F2009239-3AED-4CD9-B35B-856B11821982}"/>
                </a:ext>
              </a:extLst>
            </p:cNvPr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98;p31">
              <a:extLst>
                <a:ext uri="{FF2B5EF4-FFF2-40B4-BE49-F238E27FC236}">
                  <a16:creationId xmlns:a16="http://schemas.microsoft.com/office/drawing/2014/main" id="{E64757B0-15D6-359F-9DF9-7E5F04151064}"/>
                </a:ext>
              </a:extLst>
            </p:cNvPr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99;p31">
              <a:extLst>
                <a:ext uri="{FF2B5EF4-FFF2-40B4-BE49-F238E27FC236}">
                  <a16:creationId xmlns:a16="http://schemas.microsoft.com/office/drawing/2014/main" id="{24014A08-6651-1BF2-757A-1F48F7CEE7E1}"/>
                </a:ext>
              </a:extLst>
            </p:cNvPr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00;p31">
              <a:extLst>
                <a:ext uri="{FF2B5EF4-FFF2-40B4-BE49-F238E27FC236}">
                  <a16:creationId xmlns:a16="http://schemas.microsoft.com/office/drawing/2014/main" id="{28870138-81D8-BF35-3402-6F2EE622F717}"/>
                </a:ext>
              </a:extLst>
            </p:cNvPr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01;p31">
              <a:extLst>
                <a:ext uri="{FF2B5EF4-FFF2-40B4-BE49-F238E27FC236}">
                  <a16:creationId xmlns:a16="http://schemas.microsoft.com/office/drawing/2014/main" id="{9C8EA45D-C6D9-25CB-324E-D2B4B98970F3}"/>
                </a:ext>
              </a:extLst>
            </p:cNvPr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02;p31">
              <a:extLst>
                <a:ext uri="{FF2B5EF4-FFF2-40B4-BE49-F238E27FC236}">
                  <a16:creationId xmlns:a16="http://schemas.microsoft.com/office/drawing/2014/main" id="{70B265BC-9850-DB77-B250-CC01972C4AD6}"/>
                </a:ext>
              </a:extLst>
            </p:cNvPr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03;p31">
              <a:extLst>
                <a:ext uri="{FF2B5EF4-FFF2-40B4-BE49-F238E27FC236}">
                  <a16:creationId xmlns:a16="http://schemas.microsoft.com/office/drawing/2014/main" id="{0EE8937B-8E9F-2C67-E124-0BDA4EF20A52}"/>
                </a:ext>
              </a:extLst>
            </p:cNvPr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04;p31">
              <a:extLst>
                <a:ext uri="{FF2B5EF4-FFF2-40B4-BE49-F238E27FC236}">
                  <a16:creationId xmlns:a16="http://schemas.microsoft.com/office/drawing/2014/main" id="{9240108A-0F27-AC32-EF0A-E5CDB07DCCAE}"/>
                </a:ext>
              </a:extLst>
            </p:cNvPr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05;p31">
              <a:extLst>
                <a:ext uri="{FF2B5EF4-FFF2-40B4-BE49-F238E27FC236}">
                  <a16:creationId xmlns:a16="http://schemas.microsoft.com/office/drawing/2014/main" id="{F2111C5E-F299-8E6E-8937-DAA20A6B6D59}"/>
                </a:ext>
              </a:extLst>
            </p:cNvPr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06;p31">
              <a:extLst>
                <a:ext uri="{FF2B5EF4-FFF2-40B4-BE49-F238E27FC236}">
                  <a16:creationId xmlns:a16="http://schemas.microsoft.com/office/drawing/2014/main" id="{D9456DEA-E945-94D2-8193-1D251707D269}"/>
                </a:ext>
              </a:extLst>
            </p:cNvPr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07;p31">
              <a:extLst>
                <a:ext uri="{FF2B5EF4-FFF2-40B4-BE49-F238E27FC236}">
                  <a16:creationId xmlns:a16="http://schemas.microsoft.com/office/drawing/2014/main" id="{669EC877-88F8-7526-5EC8-A2058A772BE8}"/>
                </a:ext>
              </a:extLst>
            </p:cNvPr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08;p31">
              <a:extLst>
                <a:ext uri="{FF2B5EF4-FFF2-40B4-BE49-F238E27FC236}">
                  <a16:creationId xmlns:a16="http://schemas.microsoft.com/office/drawing/2014/main" id="{D6B631E5-240E-A7BC-29A4-FEE89A1E5D72}"/>
                </a:ext>
              </a:extLst>
            </p:cNvPr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09;p31">
              <a:extLst>
                <a:ext uri="{FF2B5EF4-FFF2-40B4-BE49-F238E27FC236}">
                  <a16:creationId xmlns:a16="http://schemas.microsoft.com/office/drawing/2014/main" id="{6525E46F-5CA2-A939-D0B0-D7AA8D4703A1}"/>
                </a:ext>
              </a:extLst>
            </p:cNvPr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10;p31">
              <a:extLst>
                <a:ext uri="{FF2B5EF4-FFF2-40B4-BE49-F238E27FC236}">
                  <a16:creationId xmlns:a16="http://schemas.microsoft.com/office/drawing/2014/main" id="{9A775258-E8C0-3C58-6F55-C7EA3094611B}"/>
                </a:ext>
              </a:extLst>
            </p:cNvPr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11;p31">
              <a:extLst>
                <a:ext uri="{FF2B5EF4-FFF2-40B4-BE49-F238E27FC236}">
                  <a16:creationId xmlns:a16="http://schemas.microsoft.com/office/drawing/2014/main" id="{C17584E3-2A60-4BD2-3C92-245B773F0F38}"/>
                </a:ext>
              </a:extLst>
            </p:cNvPr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12;p31">
              <a:extLst>
                <a:ext uri="{FF2B5EF4-FFF2-40B4-BE49-F238E27FC236}">
                  <a16:creationId xmlns:a16="http://schemas.microsoft.com/office/drawing/2014/main" id="{DCE1011D-3CD4-112C-C656-4A5D11ABB8DA}"/>
                </a:ext>
              </a:extLst>
            </p:cNvPr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13;p31">
              <a:extLst>
                <a:ext uri="{FF2B5EF4-FFF2-40B4-BE49-F238E27FC236}">
                  <a16:creationId xmlns:a16="http://schemas.microsoft.com/office/drawing/2014/main" id="{9528B368-55CF-592C-8B83-04727256D1B2}"/>
                </a:ext>
              </a:extLst>
            </p:cNvPr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14;p31">
              <a:extLst>
                <a:ext uri="{FF2B5EF4-FFF2-40B4-BE49-F238E27FC236}">
                  <a16:creationId xmlns:a16="http://schemas.microsoft.com/office/drawing/2014/main" id="{A454FFBE-C819-7B32-5B1C-56A236F5C23E}"/>
                </a:ext>
              </a:extLst>
            </p:cNvPr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15;p31">
              <a:extLst>
                <a:ext uri="{FF2B5EF4-FFF2-40B4-BE49-F238E27FC236}">
                  <a16:creationId xmlns:a16="http://schemas.microsoft.com/office/drawing/2014/main" id="{E973A5B8-F68F-35D8-36A9-2504C13C210C}"/>
                </a:ext>
              </a:extLst>
            </p:cNvPr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16;p31">
              <a:extLst>
                <a:ext uri="{FF2B5EF4-FFF2-40B4-BE49-F238E27FC236}">
                  <a16:creationId xmlns:a16="http://schemas.microsoft.com/office/drawing/2014/main" id="{D4A2C971-B8FE-8EF2-AB83-B51A994630C4}"/>
                </a:ext>
              </a:extLst>
            </p:cNvPr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17;p31">
              <a:extLst>
                <a:ext uri="{FF2B5EF4-FFF2-40B4-BE49-F238E27FC236}">
                  <a16:creationId xmlns:a16="http://schemas.microsoft.com/office/drawing/2014/main" id="{229C820D-4AF0-8377-B216-AA639867E555}"/>
                </a:ext>
              </a:extLst>
            </p:cNvPr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18;p31">
              <a:extLst>
                <a:ext uri="{FF2B5EF4-FFF2-40B4-BE49-F238E27FC236}">
                  <a16:creationId xmlns:a16="http://schemas.microsoft.com/office/drawing/2014/main" id="{32257A85-6BC2-67D0-19F6-9CBCF20BB231}"/>
                </a:ext>
              </a:extLst>
            </p:cNvPr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19;p31">
              <a:extLst>
                <a:ext uri="{FF2B5EF4-FFF2-40B4-BE49-F238E27FC236}">
                  <a16:creationId xmlns:a16="http://schemas.microsoft.com/office/drawing/2014/main" id="{4CAFE5D0-CAD7-95E8-9538-75BD66B44C73}"/>
                </a:ext>
              </a:extLst>
            </p:cNvPr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20;p31">
              <a:extLst>
                <a:ext uri="{FF2B5EF4-FFF2-40B4-BE49-F238E27FC236}">
                  <a16:creationId xmlns:a16="http://schemas.microsoft.com/office/drawing/2014/main" id="{40446A8D-A844-83DB-6ABC-BF51730546A2}"/>
                </a:ext>
              </a:extLst>
            </p:cNvPr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21;p31">
              <a:extLst>
                <a:ext uri="{FF2B5EF4-FFF2-40B4-BE49-F238E27FC236}">
                  <a16:creationId xmlns:a16="http://schemas.microsoft.com/office/drawing/2014/main" id="{2BB7F63E-86D1-6E07-0DC3-768A8DABAE74}"/>
                </a:ext>
              </a:extLst>
            </p:cNvPr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22;p31">
              <a:extLst>
                <a:ext uri="{FF2B5EF4-FFF2-40B4-BE49-F238E27FC236}">
                  <a16:creationId xmlns:a16="http://schemas.microsoft.com/office/drawing/2014/main" id="{5D0B79C3-19A2-34BA-1BC8-B43E03C3B84E}"/>
                </a:ext>
              </a:extLst>
            </p:cNvPr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23;p31">
              <a:extLst>
                <a:ext uri="{FF2B5EF4-FFF2-40B4-BE49-F238E27FC236}">
                  <a16:creationId xmlns:a16="http://schemas.microsoft.com/office/drawing/2014/main" id="{586F37D6-63A3-2DA6-53BB-F10F91181F30}"/>
                </a:ext>
              </a:extLst>
            </p:cNvPr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24;p31">
              <a:extLst>
                <a:ext uri="{FF2B5EF4-FFF2-40B4-BE49-F238E27FC236}">
                  <a16:creationId xmlns:a16="http://schemas.microsoft.com/office/drawing/2014/main" id="{CB3A6A0F-4B85-87C3-5342-D7E78D6CB760}"/>
                </a:ext>
              </a:extLst>
            </p:cNvPr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25;p31">
              <a:extLst>
                <a:ext uri="{FF2B5EF4-FFF2-40B4-BE49-F238E27FC236}">
                  <a16:creationId xmlns:a16="http://schemas.microsoft.com/office/drawing/2014/main" id="{48963800-1AC5-82CA-40A5-114A7E37C47F}"/>
                </a:ext>
              </a:extLst>
            </p:cNvPr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26;p31">
              <a:extLst>
                <a:ext uri="{FF2B5EF4-FFF2-40B4-BE49-F238E27FC236}">
                  <a16:creationId xmlns:a16="http://schemas.microsoft.com/office/drawing/2014/main" id="{5E47D0E4-8372-2F67-CA59-55FB795F9B37}"/>
                </a:ext>
              </a:extLst>
            </p:cNvPr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27;p31">
              <a:extLst>
                <a:ext uri="{FF2B5EF4-FFF2-40B4-BE49-F238E27FC236}">
                  <a16:creationId xmlns:a16="http://schemas.microsoft.com/office/drawing/2014/main" id="{9219A427-9FA0-B6A8-0621-392F2572AB7D}"/>
                </a:ext>
              </a:extLst>
            </p:cNvPr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28;p31">
              <a:extLst>
                <a:ext uri="{FF2B5EF4-FFF2-40B4-BE49-F238E27FC236}">
                  <a16:creationId xmlns:a16="http://schemas.microsoft.com/office/drawing/2014/main" id="{1E78AA61-43CF-3EB1-E8ED-44829F0CC6A9}"/>
                </a:ext>
              </a:extLst>
            </p:cNvPr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29;p31">
              <a:extLst>
                <a:ext uri="{FF2B5EF4-FFF2-40B4-BE49-F238E27FC236}">
                  <a16:creationId xmlns:a16="http://schemas.microsoft.com/office/drawing/2014/main" id="{74F18149-6EF9-9DED-7953-9AAD7CE1855C}"/>
                </a:ext>
              </a:extLst>
            </p:cNvPr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0;p31">
              <a:extLst>
                <a:ext uri="{FF2B5EF4-FFF2-40B4-BE49-F238E27FC236}">
                  <a16:creationId xmlns:a16="http://schemas.microsoft.com/office/drawing/2014/main" id="{63DB4AF2-638B-FE0A-256D-9228FEDF21DD}"/>
                </a:ext>
              </a:extLst>
            </p:cNvPr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31;p31">
              <a:extLst>
                <a:ext uri="{FF2B5EF4-FFF2-40B4-BE49-F238E27FC236}">
                  <a16:creationId xmlns:a16="http://schemas.microsoft.com/office/drawing/2014/main" id="{2432BE5C-10C4-B090-8A86-A0DC617A4E77}"/>
                </a:ext>
              </a:extLst>
            </p:cNvPr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32;p31">
              <a:extLst>
                <a:ext uri="{FF2B5EF4-FFF2-40B4-BE49-F238E27FC236}">
                  <a16:creationId xmlns:a16="http://schemas.microsoft.com/office/drawing/2014/main" id="{45B240BB-00B0-011B-A70A-ED706B665E9E}"/>
                </a:ext>
              </a:extLst>
            </p:cNvPr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33;p31">
              <a:extLst>
                <a:ext uri="{FF2B5EF4-FFF2-40B4-BE49-F238E27FC236}">
                  <a16:creationId xmlns:a16="http://schemas.microsoft.com/office/drawing/2014/main" id="{0FDFA580-108D-2F58-E947-5DF4297A0CAA}"/>
                </a:ext>
              </a:extLst>
            </p:cNvPr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5857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5;p37">
            <a:extLst>
              <a:ext uri="{FF2B5EF4-FFF2-40B4-BE49-F238E27FC236}">
                <a16:creationId xmlns:a16="http://schemas.microsoft.com/office/drawing/2014/main" id="{03CDAE62-0CE0-AA5C-B9A9-58A6A1FA57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08. </a:t>
            </a:r>
            <a:r>
              <a:rPr lang="fr-FR" sz="2800" dirty="0"/>
              <a:t>Conclusion et Perspectives</a:t>
            </a:r>
            <a:br>
              <a:rPr lang="fr-FR" sz="2800" dirty="0"/>
            </a:br>
            <a:endParaRPr sz="2800" dirty="0"/>
          </a:p>
        </p:txBody>
      </p:sp>
      <p:sp>
        <p:nvSpPr>
          <p:cNvPr id="107" name="Espace réservé du numéro de diapositive 106">
            <a:extLst>
              <a:ext uri="{FF2B5EF4-FFF2-40B4-BE49-F238E27FC236}">
                <a16:creationId xmlns:a16="http://schemas.microsoft.com/office/drawing/2014/main" id="{FE2730B2-9663-6DB0-E8F4-31B915D6E7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17</a:t>
            </a:fld>
            <a:r>
              <a:rPr lang="fr-FR" dirty="0"/>
              <a:t>/19</a:t>
            </a:r>
          </a:p>
        </p:txBody>
      </p:sp>
      <p:grpSp>
        <p:nvGrpSpPr>
          <p:cNvPr id="41" name="Google Shape;1441;p57">
            <a:extLst>
              <a:ext uri="{FF2B5EF4-FFF2-40B4-BE49-F238E27FC236}">
                <a16:creationId xmlns:a16="http://schemas.microsoft.com/office/drawing/2014/main" id="{B7941B37-B553-4954-4729-C337A0F584CF}"/>
              </a:ext>
            </a:extLst>
          </p:cNvPr>
          <p:cNvGrpSpPr/>
          <p:nvPr/>
        </p:nvGrpSpPr>
        <p:grpSpPr>
          <a:xfrm>
            <a:off x="-137236" y="4721026"/>
            <a:ext cx="533033" cy="533033"/>
            <a:chOff x="4049800" y="640400"/>
            <a:chExt cx="858900" cy="858900"/>
          </a:xfrm>
        </p:grpSpPr>
        <p:sp>
          <p:nvSpPr>
            <p:cNvPr id="42" name="Google Shape;1442;p57">
              <a:extLst>
                <a:ext uri="{FF2B5EF4-FFF2-40B4-BE49-F238E27FC236}">
                  <a16:creationId xmlns:a16="http://schemas.microsoft.com/office/drawing/2014/main" id="{24D29E99-FBF9-B180-32EF-1C58B6187B8C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D27FE9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443;p57">
              <a:extLst>
                <a:ext uri="{FF2B5EF4-FFF2-40B4-BE49-F238E27FC236}">
                  <a16:creationId xmlns:a16="http://schemas.microsoft.com/office/drawing/2014/main" id="{D23C4633-B12F-C1AB-F193-D76EB1B56E8D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" name="Google Shape;690;p38">
            <a:extLst>
              <a:ext uri="{FF2B5EF4-FFF2-40B4-BE49-F238E27FC236}">
                <a16:creationId xmlns:a16="http://schemas.microsoft.com/office/drawing/2014/main" id="{8582BB0C-FFB0-E331-3ADC-E6511B1B55E4}"/>
              </a:ext>
            </a:extLst>
          </p:cNvPr>
          <p:cNvGrpSpPr/>
          <p:nvPr/>
        </p:nvGrpSpPr>
        <p:grpSpPr>
          <a:xfrm>
            <a:off x="3641199" y="4173175"/>
            <a:ext cx="867244" cy="731406"/>
            <a:chOff x="7329141" y="362469"/>
            <a:chExt cx="1022136" cy="829949"/>
          </a:xfrm>
        </p:grpSpPr>
        <p:sp>
          <p:nvSpPr>
            <p:cNvPr id="90" name="Google Shape;691;p38">
              <a:extLst>
                <a:ext uri="{FF2B5EF4-FFF2-40B4-BE49-F238E27FC236}">
                  <a16:creationId xmlns:a16="http://schemas.microsoft.com/office/drawing/2014/main" id="{65F694A7-3418-8034-0519-5B9765D614E0}"/>
                </a:ext>
              </a:extLst>
            </p:cNvPr>
            <p:cNvSpPr/>
            <p:nvPr/>
          </p:nvSpPr>
          <p:spPr>
            <a:xfrm>
              <a:off x="7329141" y="362469"/>
              <a:ext cx="1022136" cy="829949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692;p38">
              <a:extLst>
                <a:ext uri="{FF2B5EF4-FFF2-40B4-BE49-F238E27FC236}">
                  <a16:creationId xmlns:a16="http://schemas.microsoft.com/office/drawing/2014/main" id="{5EF6D803-5195-FFD2-7076-F3CDCE05B546}"/>
                </a:ext>
              </a:extLst>
            </p:cNvPr>
            <p:cNvSpPr/>
            <p:nvPr/>
          </p:nvSpPr>
          <p:spPr>
            <a:xfrm>
              <a:off x="7479397" y="507863"/>
              <a:ext cx="275724" cy="489918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693;p38">
              <a:extLst>
                <a:ext uri="{FF2B5EF4-FFF2-40B4-BE49-F238E27FC236}">
                  <a16:creationId xmlns:a16="http://schemas.microsoft.com/office/drawing/2014/main" id="{BBA4927F-1454-B2E2-2D5F-915F0E1A8A11}"/>
                </a:ext>
              </a:extLst>
            </p:cNvPr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102" name="Google Shape;694;p38">
                <a:extLst>
                  <a:ext uri="{FF2B5EF4-FFF2-40B4-BE49-F238E27FC236}">
                    <a16:creationId xmlns:a16="http://schemas.microsoft.com/office/drawing/2014/main" id="{1CA07B23-85CF-BDA6-222F-7E0DF2D4639F}"/>
                  </a:ext>
                </a:extLst>
              </p:cNvPr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695;p38">
                <a:extLst>
                  <a:ext uri="{FF2B5EF4-FFF2-40B4-BE49-F238E27FC236}">
                    <a16:creationId xmlns:a16="http://schemas.microsoft.com/office/drawing/2014/main" id="{C51AE6ED-25D6-DCC9-6414-90DB6D1677B9}"/>
                  </a:ext>
                </a:extLst>
              </p:cNvPr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696;p38">
              <a:extLst>
                <a:ext uri="{FF2B5EF4-FFF2-40B4-BE49-F238E27FC236}">
                  <a16:creationId xmlns:a16="http://schemas.microsoft.com/office/drawing/2014/main" id="{D6F1F339-33AB-5B6D-A695-AF8DAF81B492}"/>
                </a:ext>
              </a:extLst>
            </p:cNvPr>
            <p:cNvSpPr/>
            <p:nvPr/>
          </p:nvSpPr>
          <p:spPr>
            <a:xfrm>
              <a:off x="7755275" y="507863"/>
              <a:ext cx="222278" cy="438881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697;p38">
              <a:extLst>
                <a:ext uri="{FF2B5EF4-FFF2-40B4-BE49-F238E27FC236}">
                  <a16:creationId xmlns:a16="http://schemas.microsoft.com/office/drawing/2014/main" id="{852725EE-EE50-EACA-6A5D-46FFE77A51CB}"/>
                </a:ext>
              </a:extLst>
            </p:cNvPr>
            <p:cNvSpPr/>
            <p:nvPr/>
          </p:nvSpPr>
          <p:spPr>
            <a:xfrm>
              <a:off x="7918481" y="577354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698;p38">
              <a:extLst>
                <a:ext uri="{FF2B5EF4-FFF2-40B4-BE49-F238E27FC236}">
                  <a16:creationId xmlns:a16="http://schemas.microsoft.com/office/drawing/2014/main" id="{ACF1CF3B-3CD8-CD77-FE8E-5F3F89E15B33}"/>
                </a:ext>
              </a:extLst>
            </p:cNvPr>
            <p:cNvSpPr/>
            <p:nvPr/>
          </p:nvSpPr>
          <p:spPr>
            <a:xfrm>
              <a:off x="7986379" y="855683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699;p38">
              <a:extLst>
                <a:ext uri="{FF2B5EF4-FFF2-40B4-BE49-F238E27FC236}">
                  <a16:creationId xmlns:a16="http://schemas.microsoft.com/office/drawing/2014/main" id="{F9F46681-A4F2-FF1A-67D4-ECA8F8FE6417}"/>
                </a:ext>
              </a:extLst>
            </p:cNvPr>
            <p:cNvSpPr/>
            <p:nvPr/>
          </p:nvSpPr>
          <p:spPr>
            <a:xfrm>
              <a:off x="8078706" y="664248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700;p38">
              <a:extLst>
                <a:ext uri="{FF2B5EF4-FFF2-40B4-BE49-F238E27FC236}">
                  <a16:creationId xmlns:a16="http://schemas.microsoft.com/office/drawing/2014/main" id="{E9150923-B178-51D4-F70F-B3D4BCD06791}"/>
                </a:ext>
              </a:extLst>
            </p:cNvPr>
            <p:cNvSpPr/>
            <p:nvPr/>
          </p:nvSpPr>
          <p:spPr>
            <a:xfrm>
              <a:off x="8078706" y="691415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701;p38">
              <a:extLst>
                <a:ext uri="{FF2B5EF4-FFF2-40B4-BE49-F238E27FC236}">
                  <a16:creationId xmlns:a16="http://schemas.microsoft.com/office/drawing/2014/main" id="{C8416AB1-770E-D135-9479-40A2AEFB4883}"/>
                </a:ext>
              </a:extLst>
            </p:cNvPr>
            <p:cNvSpPr/>
            <p:nvPr/>
          </p:nvSpPr>
          <p:spPr>
            <a:xfrm>
              <a:off x="8078706" y="718541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702;p38">
              <a:extLst>
                <a:ext uri="{FF2B5EF4-FFF2-40B4-BE49-F238E27FC236}">
                  <a16:creationId xmlns:a16="http://schemas.microsoft.com/office/drawing/2014/main" id="{BBA1A5D3-130E-3B03-7518-EDFB1212FED2}"/>
                </a:ext>
              </a:extLst>
            </p:cNvPr>
            <p:cNvSpPr/>
            <p:nvPr/>
          </p:nvSpPr>
          <p:spPr>
            <a:xfrm>
              <a:off x="8078706" y="946989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703;p38">
              <a:extLst>
                <a:ext uri="{FF2B5EF4-FFF2-40B4-BE49-F238E27FC236}">
                  <a16:creationId xmlns:a16="http://schemas.microsoft.com/office/drawing/2014/main" id="{DA74D629-F7AB-C38E-FA54-8C204BD12D0D}"/>
                </a:ext>
              </a:extLst>
            </p:cNvPr>
            <p:cNvSpPr/>
            <p:nvPr/>
          </p:nvSpPr>
          <p:spPr>
            <a:xfrm>
              <a:off x="8078706" y="974156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704;p38">
              <a:extLst>
                <a:ext uri="{FF2B5EF4-FFF2-40B4-BE49-F238E27FC236}">
                  <a16:creationId xmlns:a16="http://schemas.microsoft.com/office/drawing/2014/main" id="{4DB321EB-9E8F-FD70-AE5A-66FA22C323AE}"/>
                </a:ext>
              </a:extLst>
            </p:cNvPr>
            <p:cNvSpPr/>
            <p:nvPr/>
          </p:nvSpPr>
          <p:spPr>
            <a:xfrm>
              <a:off x="8078706" y="1001323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Ellipse 1">
            <a:extLst>
              <a:ext uri="{FF2B5EF4-FFF2-40B4-BE49-F238E27FC236}">
                <a16:creationId xmlns:a16="http://schemas.microsoft.com/office/drawing/2014/main" id="{22050CE1-2FA4-3A8B-CF04-984171A02C2B}"/>
              </a:ext>
            </a:extLst>
          </p:cNvPr>
          <p:cNvSpPr/>
          <p:nvPr/>
        </p:nvSpPr>
        <p:spPr>
          <a:xfrm>
            <a:off x="1296606" y="1167361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Google Shape;659;p38">
            <a:extLst>
              <a:ext uri="{FF2B5EF4-FFF2-40B4-BE49-F238E27FC236}">
                <a16:creationId xmlns:a16="http://schemas.microsoft.com/office/drawing/2014/main" id="{9C622A54-EED2-6F7B-96F5-1E7E66F73D0E}"/>
              </a:ext>
            </a:extLst>
          </p:cNvPr>
          <p:cNvSpPr txBox="1">
            <a:spLocks/>
          </p:cNvSpPr>
          <p:nvPr/>
        </p:nvSpPr>
        <p:spPr>
          <a:xfrm>
            <a:off x="1554957" y="1009815"/>
            <a:ext cx="6479949" cy="156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Résumé des choix méthodologiques 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200" b="1" dirty="0"/>
              <a:t>Total </a:t>
            </a:r>
            <a:r>
              <a:rPr lang="fr-FR" sz="1200" b="1" dirty="0" err="1"/>
              <a:t>Loss</a:t>
            </a:r>
            <a:r>
              <a:rPr lang="fr-FR" sz="1200" dirty="0"/>
              <a:t> : Fonction de perte optimale.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200" b="1" dirty="0"/>
              <a:t>Data augmentation légère</a:t>
            </a:r>
            <a:r>
              <a:rPr lang="fr-FR" sz="1200" dirty="0"/>
              <a:t> : Meilleur compromis entre performance et stabilité d’entraînement.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200" b="1" dirty="0"/>
              <a:t>FPN avec ResNet50</a:t>
            </a:r>
            <a:r>
              <a:rPr lang="fr-FR" sz="1200" dirty="0"/>
              <a:t> : Meilleur modèle, avec des métriques très satisfaisantes :</a:t>
            </a:r>
            <a:br>
              <a:rPr lang="fr-FR" sz="1200" dirty="0"/>
            </a:br>
            <a:r>
              <a:rPr lang="fr-FR" sz="1200" dirty="0" err="1"/>
              <a:t>IoU</a:t>
            </a:r>
            <a:r>
              <a:rPr lang="fr-FR" sz="1200" dirty="0"/>
              <a:t> : </a:t>
            </a:r>
            <a:r>
              <a:rPr lang="fr-FR" sz="1200" b="1" dirty="0"/>
              <a:t>0.77</a:t>
            </a:r>
            <a:r>
              <a:rPr lang="fr-FR" sz="1200" dirty="0"/>
              <a:t>, </a:t>
            </a:r>
            <a:r>
              <a:rPr lang="fr-FR" sz="1200" dirty="0" err="1"/>
              <a:t>Dice</a:t>
            </a:r>
            <a:r>
              <a:rPr lang="fr-FR" sz="1200" dirty="0"/>
              <a:t> Score : </a:t>
            </a:r>
            <a:r>
              <a:rPr lang="fr-FR" sz="1200" b="1" dirty="0"/>
              <a:t>0.91</a:t>
            </a:r>
            <a:r>
              <a:rPr lang="fr-FR" sz="1200" dirty="0"/>
              <a:t>, </a:t>
            </a:r>
            <a:r>
              <a:rPr lang="fr-FR" sz="1200" dirty="0" err="1"/>
              <a:t>Loss</a:t>
            </a:r>
            <a:r>
              <a:rPr lang="fr-FR" sz="1200" dirty="0"/>
              <a:t> : </a:t>
            </a:r>
            <a:r>
              <a:rPr lang="fr-FR" sz="1200" b="1" dirty="0"/>
              <a:t>0.50</a:t>
            </a:r>
            <a:endParaRPr lang="fr-FR" sz="12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1200" dirty="0"/>
          </a:p>
        </p:txBody>
      </p:sp>
      <p:grpSp>
        <p:nvGrpSpPr>
          <p:cNvPr id="9" name="Google Shape;396;p31">
            <a:extLst>
              <a:ext uri="{FF2B5EF4-FFF2-40B4-BE49-F238E27FC236}">
                <a16:creationId xmlns:a16="http://schemas.microsoft.com/office/drawing/2014/main" id="{CD129C19-F4B6-6262-136B-47E6264622BD}"/>
              </a:ext>
            </a:extLst>
          </p:cNvPr>
          <p:cNvGrpSpPr/>
          <p:nvPr/>
        </p:nvGrpSpPr>
        <p:grpSpPr>
          <a:xfrm>
            <a:off x="6778630" y="3875217"/>
            <a:ext cx="1098804" cy="732535"/>
            <a:chOff x="8118467" y="4032000"/>
            <a:chExt cx="1098804" cy="732535"/>
          </a:xfrm>
        </p:grpSpPr>
        <p:sp>
          <p:nvSpPr>
            <p:cNvPr id="10" name="Google Shape;397;p31">
              <a:extLst>
                <a:ext uri="{FF2B5EF4-FFF2-40B4-BE49-F238E27FC236}">
                  <a16:creationId xmlns:a16="http://schemas.microsoft.com/office/drawing/2014/main" id="{F1101679-DC1A-66EF-E7A6-27120DFDF438}"/>
                </a:ext>
              </a:extLst>
            </p:cNvPr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98;p31">
              <a:extLst>
                <a:ext uri="{FF2B5EF4-FFF2-40B4-BE49-F238E27FC236}">
                  <a16:creationId xmlns:a16="http://schemas.microsoft.com/office/drawing/2014/main" id="{18133157-9C75-8882-2A1E-C6CD1A169DB9}"/>
                </a:ext>
              </a:extLst>
            </p:cNvPr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99;p31">
              <a:extLst>
                <a:ext uri="{FF2B5EF4-FFF2-40B4-BE49-F238E27FC236}">
                  <a16:creationId xmlns:a16="http://schemas.microsoft.com/office/drawing/2014/main" id="{92F6D302-D5FB-A3BF-43EC-E76B1511D0E8}"/>
                </a:ext>
              </a:extLst>
            </p:cNvPr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00;p31">
              <a:extLst>
                <a:ext uri="{FF2B5EF4-FFF2-40B4-BE49-F238E27FC236}">
                  <a16:creationId xmlns:a16="http://schemas.microsoft.com/office/drawing/2014/main" id="{F5356C95-96D6-0EC3-39BC-DE276EDF4A81}"/>
                </a:ext>
              </a:extLst>
            </p:cNvPr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01;p31">
              <a:extLst>
                <a:ext uri="{FF2B5EF4-FFF2-40B4-BE49-F238E27FC236}">
                  <a16:creationId xmlns:a16="http://schemas.microsoft.com/office/drawing/2014/main" id="{73FF916B-81BB-CDA1-3030-FAE46B80A099}"/>
                </a:ext>
              </a:extLst>
            </p:cNvPr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02;p31">
              <a:extLst>
                <a:ext uri="{FF2B5EF4-FFF2-40B4-BE49-F238E27FC236}">
                  <a16:creationId xmlns:a16="http://schemas.microsoft.com/office/drawing/2014/main" id="{EF9BADF3-0DA1-9C90-726D-98B84D66D895}"/>
                </a:ext>
              </a:extLst>
            </p:cNvPr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03;p31">
              <a:extLst>
                <a:ext uri="{FF2B5EF4-FFF2-40B4-BE49-F238E27FC236}">
                  <a16:creationId xmlns:a16="http://schemas.microsoft.com/office/drawing/2014/main" id="{BB458F12-1F03-0E3B-D4A7-1A85F990FC8F}"/>
                </a:ext>
              </a:extLst>
            </p:cNvPr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04;p31">
              <a:extLst>
                <a:ext uri="{FF2B5EF4-FFF2-40B4-BE49-F238E27FC236}">
                  <a16:creationId xmlns:a16="http://schemas.microsoft.com/office/drawing/2014/main" id="{6AFBB6FA-4891-D93F-B622-16113B1DE76F}"/>
                </a:ext>
              </a:extLst>
            </p:cNvPr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05;p31">
              <a:extLst>
                <a:ext uri="{FF2B5EF4-FFF2-40B4-BE49-F238E27FC236}">
                  <a16:creationId xmlns:a16="http://schemas.microsoft.com/office/drawing/2014/main" id="{015B21C7-CDFB-72F2-164A-EFA96F5A857A}"/>
                </a:ext>
              </a:extLst>
            </p:cNvPr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06;p31">
              <a:extLst>
                <a:ext uri="{FF2B5EF4-FFF2-40B4-BE49-F238E27FC236}">
                  <a16:creationId xmlns:a16="http://schemas.microsoft.com/office/drawing/2014/main" id="{F1DA4924-AA57-9307-B4F8-66837D22DFEC}"/>
                </a:ext>
              </a:extLst>
            </p:cNvPr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07;p31">
              <a:extLst>
                <a:ext uri="{FF2B5EF4-FFF2-40B4-BE49-F238E27FC236}">
                  <a16:creationId xmlns:a16="http://schemas.microsoft.com/office/drawing/2014/main" id="{565E7DC8-C135-B582-6034-5E3F23C3DAD1}"/>
                </a:ext>
              </a:extLst>
            </p:cNvPr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08;p31">
              <a:extLst>
                <a:ext uri="{FF2B5EF4-FFF2-40B4-BE49-F238E27FC236}">
                  <a16:creationId xmlns:a16="http://schemas.microsoft.com/office/drawing/2014/main" id="{0F4E2CBF-1B26-501C-6402-99B99DBBD11E}"/>
                </a:ext>
              </a:extLst>
            </p:cNvPr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09;p31">
              <a:extLst>
                <a:ext uri="{FF2B5EF4-FFF2-40B4-BE49-F238E27FC236}">
                  <a16:creationId xmlns:a16="http://schemas.microsoft.com/office/drawing/2014/main" id="{AB018163-53E9-215D-2A13-671BF4A0E547}"/>
                </a:ext>
              </a:extLst>
            </p:cNvPr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10;p31">
              <a:extLst>
                <a:ext uri="{FF2B5EF4-FFF2-40B4-BE49-F238E27FC236}">
                  <a16:creationId xmlns:a16="http://schemas.microsoft.com/office/drawing/2014/main" id="{D8724170-81EC-8C38-CDFD-7678464B9379}"/>
                </a:ext>
              </a:extLst>
            </p:cNvPr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11;p31">
              <a:extLst>
                <a:ext uri="{FF2B5EF4-FFF2-40B4-BE49-F238E27FC236}">
                  <a16:creationId xmlns:a16="http://schemas.microsoft.com/office/drawing/2014/main" id="{94981B49-02A4-30D3-CE2F-92184AB4E8F1}"/>
                </a:ext>
              </a:extLst>
            </p:cNvPr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12;p31">
              <a:extLst>
                <a:ext uri="{FF2B5EF4-FFF2-40B4-BE49-F238E27FC236}">
                  <a16:creationId xmlns:a16="http://schemas.microsoft.com/office/drawing/2014/main" id="{803E1C5D-1ED3-1A9D-2B52-CBE1C84FF162}"/>
                </a:ext>
              </a:extLst>
            </p:cNvPr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13;p31">
              <a:extLst>
                <a:ext uri="{FF2B5EF4-FFF2-40B4-BE49-F238E27FC236}">
                  <a16:creationId xmlns:a16="http://schemas.microsoft.com/office/drawing/2014/main" id="{244A365A-96B6-7292-D58B-BE43F5D268B7}"/>
                </a:ext>
              </a:extLst>
            </p:cNvPr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14;p31">
              <a:extLst>
                <a:ext uri="{FF2B5EF4-FFF2-40B4-BE49-F238E27FC236}">
                  <a16:creationId xmlns:a16="http://schemas.microsoft.com/office/drawing/2014/main" id="{7F1C5A94-0568-9708-6397-11158D65A5E4}"/>
                </a:ext>
              </a:extLst>
            </p:cNvPr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15;p31">
              <a:extLst>
                <a:ext uri="{FF2B5EF4-FFF2-40B4-BE49-F238E27FC236}">
                  <a16:creationId xmlns:a16="http://schemas.microsoft.com/office/drawing/2014/main" id="{C98ACF0A-68C7-2805-C99D-707A791F2D15}"/>
                </a:ext>
              </a:extLst>
            </p:cNvPr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16;p31">
              <a:extLst>
                <a:ext uri="{FF2B5EF4-FFF2-40B4-BE49-F238E27FC236}">
                  <a16:creationId xmlns:a16="http://schemas.microsoft.com/office/drawing/2014/main" id="{B6E3962A-8DF9-906E-0024-AAF58A0AB41F}"/>
                </a:ext>
              </a:extLst>
            </p:cNvPr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17;p31">
              <a:extLst>
                <a:ext uri="{FF2B5EF4-FFF2-40B4-BE49-F238E27FC236}">
                  <a16:creationId xmlns:a16="http://schemas.microsoft.com/office/drawing/2014/main" id="{B8B7CCAA-8FD2-52FE-58CC-E3CB583CE3CC}"/>
                </a:ext>
              </a:extLst>
            </p:cNvPr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18;p31">
              <a:extLst>
                <a:ext uri="{FF2B5EF4-FFF2-40B4-BE49-F238E27FC236}">
                  <a16:creationId xmlns:a16="http://schemas.microsoft.com/office/drawing/2014/main" id="{5D433602-39A4-3D42-710D-5549F29B5F74}"/>
                </a:ext>
              </a:extLst>
            </p:cNvPr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19;p31">
              <a:extLst>
                <a:ext uri="{FF2B5EF4-FFF2-40B4-BE49-F238E27FC236}">
                  <a16:creationId xmlns:a16="http://schemas.microsoft.com/office/drawing/2014/main" id="{FC519B7D-11EC-6E24-1326-8D8D1145B643}"/>
                </a:ext>
              </a:extLst>
            </p:cNvPr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20;p31">
              <a:extLst>
                <a:ext uri="{FF2B5EF4-FFF2-40B4-BE49-F238E27FC236}">
                  <a16:creationId xmlns:a16="http://schemas.microsoft.com/office/drawing/2014/main" id="{9D1E53D7-2A33-F080-0D63-CEA37842A573}"/>
                </a:ext>
              </a:extLst>
            </p:cNvPr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21;p31">
              <a:extLst>
                <a:ext uri="{FF2B5EF4-FFF2-40B4-BE49-F238E27FC236}">
                  <a16:creationId xmlns:a16="http://schemas.microsoft.com/office/drawing/2014/main" id="{B4765077-E4CB-2CD6-5A03-E35D193CFF0A}"/>
                </a:ext>
              </a:extLst>
            </p:cNvPr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22;p31">
              <a:extLst>
                <a:ext uri="{FF2B5EF4-FFF2-40B4-BE49-F238E27FC236}">
                  <a16:creationId xmlns:a16="http://schemas.microsoft.com/office/drawing/2014/main" id="{EF54506E-9C62-7464-03C4-993D62BC300F}"/>
                </a:ext>
              </a:extLst>
            </p:cNvPr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23;p31">
              <a:extLst>
                <a:ext uri="{FF2B5EF4-FFF2-40B4-BE49-F238E27FC236}">
                  <a16:creationId xmlns:a16="http://schemas.microsoft.com/office/drawing/2014/main" id="{92719D63-B976-AF58-A2FB-37F6FEB328B0}"/>
                </a:ext>
              </a:extLst>
            </p:cNvPr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24;p31">
              <a:extLst>
                <a:ext uri="{FF2B5EF4-FFF2-40B4-BE49-F238E27FC236}">
                  <a16:creationId xmlns:a16="http://schemas.microsoft.com/office/drawing/2014/main" id="{727EFC23-C1B6-C356-0C4E-2DBFC3289A05}"/>
                </a:ext>
              </a:extLst>
            </p:cNvPr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25;p31">
              <a:extLst>
                <a:ext uri="{FF2B5EF4-FFF2-40B4-BE49-F238E27FC236}">
                  <a16:creationId xmlns:a16="http://schemas.microsoft.com/office/drawing/2014/main" id="{95A19238-DC32-77FD-4EC4-206B0FBA97A7}"/>
                </a:ext>
              </a:extLst>
            </p:cNvPr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26;p31">
              <a:extLst>
                <a:ext uri="{FF2B5EF4-FFF2-40B4-BE49-F238E27FC236}">
                  <a16:creationId xmlns:a16="http://schemas.microsoft.com/office/drawing/2014/main" id="{2917864A-9890-884A-7B63-19647CA1664F}"/>
                </a:ext>
              </a:extLst>
            </p:cNvPr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27;p31">
              <a:extLst>
                <a:ext uri="{FF2B5EF4-FFF2-40B4-BE49-F238E27FC236}">
                  <a16:creationId xmlns:a16="http://schemas.microsoft.com/office/drawing/2014/main" id="{B602D07B-77D0-9569-0E11-3F71A964C6D8}"/>
                </a:ext>
              </a:extLst>
            </p:cNvPr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28;p31">
              <a:extLst>
                <a:ext uri="{FF2B5EF4-FFF2-40B4-BE49-F238E27FC236}">
                  <a16:creationId xmlns:a16="http://schemas.microsoft.com/office/drawing/2014/main" id="{2599C31A-9D02-F129-A11E-DEE070386931}"/>
                </a:ext>
              </a:extLst>
            </p:cNvPr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29;p31">
              <a:extLst>
                <a:ext uri="{FF2B5EF4-FFF2-40B4-BE49-F238E27FC236}">
                  <a16:creationId xmlns:a16="http://schemas.microsoft.com/office/drawing/2014/main" id="{A581F158-D672-99F5-B9FE-53A096A28A84}"/>
                </a:ext>
              </a:extLst>
            </p:cNvPr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0;p31">
              <a:extLst>
                <a:ext uri="{FF2B5EF4-FFF2-40B4-BE49-F238E27FC236}">
                  <a16:creationId xmlns:a16="http://schemas.microsoft.com/office/drawing/2014/main" id="{3FB780E8-69C1-53C2-ED22-A32DD0FD8A00}"/>
                </a:ext>
              </a:extLst>
            </p:cNvPr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31;p31">
              <a:extLst>
                <a:ext uri="{FF2B5EF4-FFF2-40B4-BE49-F238E27FC236}">
                  <a16:creationId xmlns:a16="http://schemas.microsoft.com/office/drawing/2014/main" id="{762B11A1-7A41-DB32-A2FA-809282250A4D}"/>
                </a:ext>
              </a:extLst>
            </p:cNvPr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32;p31">
              <a:extLst>
                <a:ext uri="{FF2B5EF4-FFF2-40B4-BE49-F238E27FC236}">
                  <a16:creationId xmlns:a16="http://schemas.microsoft.com/office/drawing/2014/main" id="{2A495A5B-AEE4-7FFE-2A2A-876CA910E9E6}"/>
                </a:ext>
              </a:extLst>
            </p:cNvPr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33;p31">
              <a:extLst>
                <a:ext uri="{FF2B5EF4-FFF2-40B4-BE49-F238E27FC236}">
                  <a16:creationId xmlns:a16="http://schemas.microsoft.com/office/drawing/2014/main" id="{5F69E04B-76D7-2062-83DC-ADE8AE1D4C9A}"/>
                </a:ext>
              </a:extLst>
            </p:cNvPr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D961CDAC-9CCE-4652-ACC7-5B3ECA420C3B}"/>
              </a:ext>
            </a:extLst>
          </p:cNvPr>
          <p:cNvSpPr/>
          <p:nvPr/>
        </p:nvSpPr>
        <p:spPr>
          <a:xfrm>
            <a:off x="1296606" y="2658566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Google Shape;659;p38">
            <a:extLst>
              <a:ext uri="{FF2B5EF4-FFF2-40B4-BE49-F238E27FC236}">
                <a16:creationId xmlns:a16="http://schemas.microsoft.com/office/drawing/2014/main" id="{0BBC6F55-91F4-DEEF-8CF6-5E0689A8D24F}"/>
              </a:ext>
            </a:extLst>
          </p:cNvPr>
          <p:cNvSpPr txBox="1">
            <a:spLocks/>
          </p:cNvSpPr>
          <p:nvPr/>
        </p:nvSpPr>
        <p:spPr>
          <a:xfrm>
            <a:off x="1554957" y="2501020"/>
            <a:ext cx="6479949" cy="156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Limites identifiées: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200" b="1" dirty="0"/>
              <a:t>Taille du </a:t>
            </a:r>
            <a:r>
              <a:rPr lang="fr-FR" sz="1200" b="1" dirty="0" err="1"/>
              <a:t>dataset</a:t>
            </a:r>
            <a:r>
              <a:rPr lang="fr-FR" sz="1200" dirty="0"/>
              <a:t>:</a:t>
            </a:r>
            <a:br>
              <a:rPr lang="fr-FR" sz="1200" dirty="0"/>
            </a:br>
            <a:r>
              <a:rPr lang="fr-FR" sz="1200" dirty="0"/>
              <a:t>seulement 2975 images d’entraînement (</a:t>
            </a:r>
            <a:r>
              <a:rPr lang="fr-FR" sz="1200" dirty="0" err="1"/>
              <a:t>Cityscapes</a:t>
            </a:r>
            <a:r>
              <a:rPr lang="fr-FR" sz="1200" dirty="0"/>
              <a:t>), limitant la généralisation.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200" b="1" dirty="0"/>
              <a:t>Classes sous-représentées </a:t>
            </a:r>
            <a:r>
              <a:rPr lang="fr-FR" sz="1200" dirty="0"/>
              <a:t>:</a:t>
            </a:r>
            <a:br>
              <a:rPr lang="fr-FR" sz="1200" dirty="0"/>
            </a:br>
            <a:r>
              <a:rPr lang="fr-FR" sz="1200" dirty="0"/>
              <a:t>Difficultés à segmenter les catégories rares (piétons, cyclistes) à cause de la dominance des classes majoritaires.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0" lvl="0" indent="0"/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834858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8EA9B-3283-5D0B-12C8-C3619ACE4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5;p37">
            <a:extLst>
              <a:ext uri="{FF2B5EF4-FFF2-40B4-BE49-F238E27FC236}">
                <a16:creationId xmlns:a16="http://schemas.microsoft.com/office/drawing/2014/main" id="{3569D818-4180-3679-56D3-63860EF16E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08. </a:t>
            </a:r>
            <a:r>
              <a:rPr lang="fr-FR" sz="2800" dirty="0"/>
              <a:t>Conclusion et Perspectives</a:t>
            </a:r>
            <a:br>
              <a:rPr lang="fr-FR" sz="2800" dirty="0"/>
            </a:br>
            <a:endParaRPr sz="2800" dirty="0"/>
          </a:p>
        </p:txBody>
      </p:sp>
      <p:sp>
        <p:nvSpPr>
          <p:cNvPr id="107" name="Espace réservé du numéro de diapositive 106">
            <a:extLst>
              <a:ext uri="{FF2B5EF4-FFF2-40B4-BE49-F238E27FC236}">
                <a16:creationId xmlns:a16="http://schemas.microsoft.com/office/drawing/2014/main" id="{F1548D80-E477-557F-75CD-DA2C08D8F3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18</a:t>
            </a:fld>
            <a:r>
              <a:rPr lang="fr-FR" dirty="0"/>
              <a:t>/19</a:t>
            </a:r>
          </a:p>
        </p:txBody>
      </p:sp>
      <p:grpSp>
        <p:nvGrpSpPr>
          <p:cNvPr id="41" name="Google Shape;1441;p57">
            <a:extLst>
              <a:ext uri="{FF2B5EF4-FFF2-40B4-BE49-F238E27FC236}">
                <a16:creationId xmlns:a16="http://schemas.microsoft.com/office/drawing/2014/main" id="{A73C1775-A916-224F-7BCA-95EC26507E9F}"/>
              </a:ext>
            </a:extLst>
          </p:cNvPr>
          <p:cNvGrpSpPr/>
          <p:nvPr/>
        </p:nvGrpSpPr>
        <p:grpSpPr>
          <a:xfrm>
            <a:off x="-137236" y="4721026"/>
            <a:ext cx="533033" cy="533033"/>
            <a:chOff x="4049800" y="640400"/>
            <a:chExt cx="858900" cy="858900"/>
          </a:xfrm>
        </p:grpSpPr>
        <p:sp>
          <p:nvSpPr>
            <p:cNvPr id="42" name="Google Shape;1442;p57">
              <a:extLst>
                <a:ext uri="{FF2B5EF4-FFF2-40B4-BE49-F238E27FC236}">
                  <a16:creationId xmlns:a16="http://schemas.microsoft.com/office/drawing/2014/main" id="{27D245C9-4336-A51A-53ED-F850F5AA802F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D27FE9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443;p57">
              <a:extLst>
                <a:ext uri="{FF2B5EF4-FFF2-40B4-BE49-F238E27FC236}">
                  <a16:creationId xmlns:a16="http://schemas.microsoft.com/office/drawing/2014/main" id="{A288E41E-0224-96EE-837A-E171AEEE18CF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" name="Google Shape;690;p38">
            <a:extLst>
              <a:ext uri="{FF2B5EF4-FFF2-40B4-BE49-F238E27FC236}">
                <a16:creationId xmlns:a16="http://schemas.microsoft.com/office/drawing/2014/main" id="{8AD8C66D-0875-16FE-0AB5-6FCCCB7BC4C5}"/>
              </a:ext>
            </a:extLst>
          </p:cNvPr>
          <p:cNvGrpSpPr/>
          <p:nvPr/>
        </p:nvGrpSpPr>
        <p:grpSpPr>
          <a:xfrm>
            <a:off x="3641199" y="4173175"/>
            <a:ext cx="867244" cy="731406"/>
            <a:chOff x="7329141" y="362469"/>
            <a:chExt cx="1022136" cy="829949"/>
          </a:xfrm>
        </p:grpSpPr>
        <p:sp>
          <p:nvSpPr>
            <p:cNvPr id="90" name="Google Shape;691;p38">
              <a:extLst>
                <a:ext uri="{FF2B5EF4-FFF2-40B4-BE49-F238E27FC236}">
                  <a16:creationId xmlns:a16="http://schemas.microsoft.com/office/drawing/2014/main" id="{04799EEB-CF15-158A-6256-E63C2771C540}"/>
                </a:ext>
              </a:extLst>
            </p:cNvPr>
            <p:cNvSpPr/>
            <p:nvPr/>
          </p:nvSpPr>
          <p:spPr>
            <a:xfrm>
              <a:off x="7329141" y="362469"/>
              <a:ext cx="1022136" cy="829949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692;p38">
              <a:extLst>
                <a:ext uri="{FF2B5EF4-FFF2-40B4-BE49-F238E27FC236}">
                  <a16:creationId xmlns:a16="http://schemas.microsoft.com/office/drawing/2014/main" id="{B9FCA575-5158-945B-D7A7-EAD294E699D9}"/>
                </a:ext>
              </a:extLst>
            </p:cNvPr>
            <p:cNvSpPr/>
            <p:nvPr/>
          </p:nvSpPr>
          <p:spPr>
            <a:xfrm>
              <a:off x="7479397" y="507863"/>
              <a:ext cx="275724" cy="489918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693;p38">
              <a:extLst>
                <a:ext uri="{FF2B5EF4-FFF2-40B4-BE49-F238E27FC236}">
                  <a16:creationId xmlns:a16="http://schemas.microsoft.com/office/drawing/2014/main" id="{56692D1B-B971-8523-F9C5-A1064110EC2B}"/>
                </a:ext>
              </a:extLst>
            </p:cNvPr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102" name="Google Shape;694;p38">
                <a:extLst>
                  <a:ext uri="{FF2B5EF4-FFF2-40B4-BE49-F238E27FC236}">
                    <a16:creationId xmlns:a16="http://schemas.microsoft.com/office/drawing/2014/main" id="{475C454D-9549-AA63-44AD-35340C976033}"/>
                  </a:ext>
                </a:extLst>
              </p:cNvPr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695;p38">
                <a:extLst>
                  <a:ext uri="{FF2B5EF4-FFF2-40B4-BE49-F238E27FC236}">
                    <a16:creationId xmlns:a16="http://schemas.microsoft.com/office/drawing/2014/main" id="{1FFD545A-BF3F-AA79-38E0-920629C68C95}"/>
                  </a:ext>
                </a:extLst>
              </p:cNvPr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696;p38">
              <a:extLst>
                <a:ext uri="{FF2B5EF4-FFF2-40B4-BE49-F238E27FC236}">
                  <a16:creationId xmlns:a16="http://schemas.microsoft.com/office/drawing/2014/main" id="{11A923CD-C140-D95F-F2F6-0A63D877E6DF}"/>
                </a:ext>
              </a:extLst>
            </p:cNvPr>
            <p:cNvSpPr/>
            <p:nvPr/>
          </p:nvSpPr>
          <p:spPr>
            <a:xfrm>
              <a:off x="7755275" y="507863"/>
              <a:ext cx="222278" cy="438881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697;p38">
              <a:extLst>
                <a:ext uri="{FF2B5EF4-FFF2-40B4-BE49-F238E27FC236}">
                  <a16:creationId xmlns:a16="http://schemas.microsoft.com/office/drawing/2014/main" id="{D6D65A91-DC83-BCAF-091A-574AC205C102}"/>
                </a:ext>
              </a:extLst>
            </p:cNvPr>
            <p:cNvSpPr/>
            <p:nvPr/>
          </p:nvSpPr>
          <p:spPr>
            <a:xfrm>
              <a:off x="7918481" y="577354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698;p38">
              <a:extLst>
                <a:ext uri="{FF2B5EF4-FFF2-40B4-BE49-F238E27FC236}">
                  <a16:creationId xmlns:a16="http://schemas.microsoft.com/office/drawing/2014/main" id="{4619D948-0D56-0159-3514-9D4142504EA8}"/>
                </a:ext>
              </a:extLst>
            </p:cNvPr>
            <p:cNvSpPr/>
            <p:nvPr/>
          </p:nvSpPr>
          <p:spPr>
            <a:xfrm>
              <a:off x="7986379" y="855683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699;p38">
              <a:extLst>
                <a:ext uri="{FF2B5EF4-FFF2-40B4-BE49-F238E27FC236}">
                  <a16:creationId xmlns:a16="http://schemas.microsoft.com/office/drawing/2014/main" id="{0BEAE157-23FA-1DE8-8363-4E6A24BB53D9}"/>
                </a:ext>
              </a:extLst>
            </p:cNvPr>
            <p:cNvSpPr/>
            <p:nvPr/>
          </p:nvSpPr>
          <p:spPr>
            <a:xfrm>
              <a:off x="8078706" y="664248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700;p38">
              <a:extLst>
                <a:ext uri="{FF2B5EF4-FFF2-40B4-BE49-F238E27FC236}">
                  <a16:creationId xmlns:a16="http://schemas.microsoft.com/office/drawing/2014/main" id="{30928294-D40E-5B4B-2882-A2E3347C30AA}"/>
                </a:ext>
              </a:extLst>
            </p:cNvPr>
            <p:cNvSpPr/>
            <p:nvPr/>
          </p:nvSpPr>
          <p:spPr>
            <a:xfrm>
              <a:off x="8078706" y="691415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701;p38">
              <a:extLst>
                <a:ext uri="{FF2B5EF4-FFF2-40B4-BE49-F238E27FC236}">
                  <a16:creationId xmlns:a16="http://schemas.microsoft.com/office/drawing/2014/main" id="{FEDEFB29-39C6-BF70-6F96-1BC6CEC3CE34}"/>
                </a:ext>
              </a:extLst>
            </p:cNvPr>
            <p:cNvSpPr/>
            <p:nvPr/>
          </p:nvSpPr>
          <p:spPr>
            <a:xfrm>
              <a:off x="8078706" y="718541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702;p38">
              <a:extLst>
                <a:ext uri="{FF2B5EF4-FFF2-40B4-BE49-F238E27FC236}">
                  <a16:creationId xmlns:a16="http://schemas.microsoft.com/office/drawing/2014/main" id="{3B627F29-A9D5-D658-0AE6-55295FE36462}"/>
                </a:ext>
              </a:extLst>
            </p:cNvPr>
            <p:cNvSpPr/>
            <p:nvPr/>
          </p:nvSpPr>
          <p:spPr>
            <a:xfrm>
              <a:off x="8078706" y="946989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703;p38">
              <a:extLst>
                <a:ext uri="{FF2B5EF4-FFF2-40B4-BE49-F238E27FC236}">
                  <a16:creationId xmlns:a16="http://schemas.microsoft.com/office/drawing/2014/main" id="{0665142C-76EC-1C61-D7B4-155F2F182A95}"/>
                </a:ext>
              </a:extLst>
            </p:cNvPr>
            <p:cNvSpPr/>
            <p:nvPr/>
          </p:nvSpPr>
          <p:spPr>
            <a:xfrm>
              <a:off x="8078706" y="974156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704;p38">
              <a:extLst>
                <a:ext uri="{FF2B5EF4-FFF2-40B4-BE49-F238E27FC236}">
                  <a16:creationId xmlns:a16="http://schemas.microsoft.com/office/drawing/2014/main" id="{20E359A1-5DAE-ED20-6F9C-D37616D1C02C}"/>
                </a:ext>
              </a:extLst>
            </p:cNvPr>
            <p:cNvSpPr/>
            <p:nvPr/>
          </p:nvSpPr>
          <p:spPr>
            <a:xfrm>
              <a:off x="8078706" y="1001323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Ellipse 1">
            <a:extLst>
              <a:ext uri="{FF2B5EF4-FFF2-40B4-BE49-F238E27FC236}">
                <a16:creationId xmlns:a16="http://schemas.microsoft.com/office/drawing/2014/main" id="{1F4F67FC-A6FA-CA00-D7C8-8F7318391683}"/>
              </a:ext>
            </a:extLst>
          </p:cNvPr>
          <p:cNvSpPr/>
          <p:nvPr/>
        </p:nvSpPr>
        <p:spPr>
          <a:xfrm>
            <a:off x="1296606" y="128367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Google Shape;659;p38">
            <a:extLst>
              <a:ext uri="{FF2B5EF4-FFF2-40B4-BE49-F238E27FC236}">
                <a16:creationId xmlns:a16="http://schemas.microsoft.com/office/drawing/2014/main" id="{0FB90D77-40C8-BBDC-0C77-C2B74CBB93D5}"/>
              </a:ext>
            </a:extLst>
          </p:cNvPr>
          <p:cNvSpPr txBox="1">
            <a:spLocks/>
          </p:cNvSpPr>
          <p:nvPr/>
        </p:nvSpPr>
        <p:spPr>
          <a:xfrm>
            <a:off x="1554957" y="1126127"/>
            <a:ext cx="6479949" cy="156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dirty="0"/>
              <a:t>Pistes d’amélioration </a:t>
            </a:r>
            <a:r>
              <a:rPr lang="fr-FR" sz="1600" b="1" dirty="0"/>
              <a:t>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200" dirty="0"/>
              <a:t>Backbones avancés: Fonction de perte optimale.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200" dirty="0"/>
              <a:t>Résolution native: travailler avec des images en </a:t>
            </a:r>
            <a:r>
              <a:rPr lang="fr-FR" sz="1200" b="1" dirty="0"/>
              <a:t>haute résolution (1024x2048)</a:t>
            </a:r>
            <a:r>
              <a:rPr lang="fr-FR" sz="1200" dirty="0"/>
              <a:t> pour des segmentations plus précises, malgré un coût matériel plus élevé.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200" dirty="0"/>
              <a:t>Etudier des modèles avancés récents : SSG2, </a:t>
            </a:r>
            <a:r>
              <a:rPr lang="fr-FR" sz="1200" dirty="0" err="1"/>
              <a:t>SegDiff</a:t>
            </a:r>
            <a:r>
              <a:rPr lang="fr-FR" sz="1200" dirty="0"/>
              <a:t> ou SAM (Segment </a:t>
            </a:r>
            <a:r>
              <a:rPr lang="fr-FR" sz="1200" dirty="0" err="1"/>
              <a:t>Anything</a:t>
            </a:r>
            <a:r>
              <a:rPr lang="fr-FR" sz="1200" dirty="0"/>
              <a:t> Model)</a:t>
            </a:r>
          </a:p>
        </p:txBody>
      </p:sp>
      <p:grpSp>
        <p:nvGrpSpPr>
          <p:cNvPr id="9" name="Google Shape;396;p31">
            <a:extLst>
              <a:ext uri="{FF2B5EF4-FFF2-40B4-BE49-F238E27FC236}">
                <a16:creationId xmlns:a16="http://schemas.microsoft.com/office/drawing/2014/main" id="{0237EC21-70E5-ACAF-5651-3265CA6C21DC}"/>
              </a:ext>
            </a:extLst>
          </p:cNvPr>
          <p:cNvGrpSpPr/>
          <p:nvPr/>
        </p:nvGrpSpPr>
        <p:grpSpPr>
          <a:xfrm>
            <a:off x="6778630" y="3875217"/>
            <a:ext cx="1098804" cy="732535"/>
            <a:chOff x="8118467" y="4032000"/>
            <a:chExt cx="1098804" cy="732535"/>
          </a:xfrm>
        </p:grpSpPr>
        <p:sp>
          <p:nvSpPr>
            <p:cNvPr id="10" name="Google Shape;397;p31">
              <a:extLst>
                <a:ext uri="{FF2B5EF4-FFF2-40B4-BE49-F238E27FC236}">
                  <a16:creationId xmlns:a16="http://schemas.microsoft.com/office/drawing/2014/main" id="{30A81D0C-746B-D481-B4B3-0E5FA3F2C7F5}"/>
                </a:ext>
              </a:extLst>
            </p:cNvPr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98;p31">
              <a:extLst>
                <a:ext uri="{FF2B5EF4-FFF2-40B4-BE49-F238E27FC236}">
                  <a16:creationId xmlns:a16="http://schemas.microsoft.com/office/drawing/2014/main" id="{58A800C1-23EB-F7C8-610E-789D597034F2}"/>
                </a:ext>
              </a:extLst>
            </p:cNvPr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99;p31">
              <a:extLst>
                <a:ext uri="{FF2B5EF4-FFF2-40B4-BE49-F238E27FC236}">
                  <a16:creationId xmlns:a16="http://schemas.microsoft.com/office/drawing/2014/main" id="{D225E91E-2EB6-6139-7085-12E3D939235F}"/>
                </a:ext>
              </a:extLst>
            </p:cNvPr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00;p31">
              <a:extLst>
                <a:ext uri="{FF2B5EF4-FFF2-40B4-BE49-F238E27FC236}">
                  <a16:creationId xmlns:a16="http://schemas.microsoft.com/office/drawing/2014/main" id="{2F21136E-4854-BD99-737B-4D9A0E135255}"/>
                </a:ext>
              </a:extLst>
            </p:cNvPr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01;p31">
              <a:extLst>
                <a:ext uri="{FF2B5EF4-FFF2-40B4-BE49-F238E27FC236}">
                  <a16:creationId xmlns:a16="http://schemas.microsoft.com/office/drawing/2014/main" id="{16B9EBCC-4B59-2E3E-4DD3-EEF7FCC35752}"/>
                </a:ext>
              </a:extLst>
            </p:cNvPr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02;p31">
              <a:extLst>
                <a:ext uri="{FF2B5EF4-FFF2-40B4-BE49-F238E27FC236}">
                  <a16:creationId xmlns:a16="http://schemas.microsoft.com/office/drawing/2014/main" id="{5692A333-4D4F-2E76-6688-4EB1CA918DF2}"/>
                </a:ext>
              </a:extLst>
            </p:cNvPr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03;p31">
              <a:extLst>
                <a:ext uri="{FF2B5EF4-FFF2-40B4-BE49-F238E27FC236}">
                  <a16:creationId xmlns:a16="http://schemas.microsoft.com/office/drawing/2014/main" id="{F2117BC5-BAF1-C459-40C1-BAEB2E39708D}"/>
                </a:ext>
              </a:extLst>
            </p:cNvPr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04;p31">
              <a:extLst>
                <a:ext uri="{FF2B5EF4-FFF2-40B4-BE49-F238E27FC236}">
                  <a16:creationId xmlns:a16="http://schemas.microsoft.com/office/drawing/2014/main" id="{24B04D1E-7DFD-32F8-D88D-CC3108B9ADBB}"/>
                </a:ext>
              </a:extLst>
            </p:cNvPr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05;p31">
              <a:extLst>
                <a:ext uri="{FF2B5EF4-FFF2-40B4-BE49-F238E27FC236}">
                  <a16:creationId xmlns:a16="http://schemas.microsoft.com/office/drawing/2014/main" id="{66F58292-6294-5149-00DC-08E9B19B357C}"/>
                </a:ext>
              </a:extLst>
            </p:cNvPr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06;p31">
              <a:extLst>
                <a:ext uri="{FF2B5EF4-FFF2-40B4-BE49-F238E27FC236}">
                  <a16:creationId xmlns:a16="http://schemas.microsoft.com/office/drawing/2014/main" id="{E20AF900-5EA6-DAA7-A36B-079768E1868D}"/>
                </a:ext>
              </a:extLst>
            </p:cNvPr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07;p31">
              <a:extLst>
                <a:ext uri="{FF2B5EF4-FFF2-40B4-BE49-F238E27FC236}">
                  <a16:creationId xmlns:a16="http://schemas.microsoft.com/office/drawing/2014/main" id="{E6047CF7-D361-EE71-6CF0-C224214F5312}"/>
                </a:ext>
              </a:extLst>
            </p:cNvPr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08;p31">
              <a:extLst>
                <a:ext uri="{FF2B5EF4-FFF2-40B4-BE49-F238E27FC236}">
                  <a16:creationId xmlns:a16="http://schemas.microsoft.com/office/drawing/2014/main" id="{774FF806-715B-9A52-8BC3-25BC4E43A265}"/>
                </a:ext>
              </a:extLst>
            </p:cNvPr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09;p31">
              <a:extLst>
                <a:ext uri="{FF2B5EF4-FFF2-40B4-BE49-F238E27FC236}">
                  <a16:creationId xmlns:a16="http://schemas.microsoft.com/office/drawing/2014/main" id="{2B31A985-AC34-21E3-B002-63EE021D4991}"/>
                </a:ext>
              </a:extLst>
            </p:cNvPr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10;p31">
              <a:extLst>
                <a:ext uri="{FF2B5EF4-FFF2-40B4-BE49-F238E27FC236}">
                  <a16:creationId xmlns:a16="http://schemas.microsoft.com/office/drawing/2014/main" id="{C550EC30-7ABE-314F-404C-E090490CA0DD}"/>
                </a:ext>
              </a:extLst>
            </p:cNvPr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11;p31">
              <a:extLst>
                <a:ext uri="{FF2B5EF4-FFF2-40B4-BE49-F238E27FC236}">
                  <a16:creationId xmlns:a16="http://schemas.microsoft.com/office/drawing/2014/main" id="{95862064-4B24-B5F5-7333-30F50BF59207}"/>
                </a:ext>
              </a:extLst>
            </p:cNvPr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12;p31">
              <a:extLst>
                <a:ext uri="{FF2B5EF4-FFF2-40B4-BE49-F238E27FC236}">
                  <a16:creationId xmlns:a16="http://schemas.microsoft.com/office/drawing/2014/main" id="{A83AC7D4-25C3-EF50-44B8-AAC159A41423}"/>
                </a:ext>
              </a:extLst>
            </p:cNvPr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13;p31">
              <a:extLst>
                <a:ext uri="{FF2B5EF4-FFF2-40B4-BE49-F238E27FC236}">
                  <a16:creationId xmlns:a16="http://schemas.microsoft.com/office/drawing/2014/main" id="{3E2EE150-0D5C-074F-8B04-C9F7092544F1}"/>
                </a:ext>
              </a:extLst>
            </p:cNvPr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14;p31">
              <a:extLst>
                <a:ext uri="{FF2B5EF4-FFF2-40B4-BE49-F238E27FC236}">
                  <a16:creationId xmlns:a16="http://schemas.microsoft.com/office/drawing/2014/main" id="{DEF1D042-78BD-DB92-3A43-91DA8FA32F11}"/>
                </a:ext>
              </a:extLst>
            </p:cNvPr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15;p31">
              <a:extLst>
                <a:ext uri="{FF2B5EF4-FFF2-40B4-BE49-F238E27FC236}">
                  <a16:creationId xmlns:a16="http://schemas.microsoft.com/office/drawing/2014/main" id="{F4F88A21-C034-7C71-702F-D93D768EFC55}"/>
                </a:ext>
              </a:extLst>
            </p:cNvPr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16;p31">
              <a:extLst>
                <a:ext uri="{FF2B5EF4-FFF2-40B4-BE49-F238E27FC236}">
                  <a16:creationId xmlns:a16="http://schemas.microsoft.com/office/drawing/2014/main" id="{A1751C46-E5B9-B0A8-70C1-E9C311CB2FC5}"/>
                </a:ext>
              </a:extLst>
            </p:cNvPr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17;p31">
              <a:extLst>
                <a:ext uri="{FF2B5EF4-FFF2-40B4-BE49-F238E27FC236}">
                  <a16:creationId xmlns:a16="http://schemas.microsoft.com/office/drawing/2014/main" id="{1027ED3E-DC5E-3C82-DE74-0365957AECBB}"/>
                </a:ext>
              </a:extLst>
            </p:cNvPr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18;p31">
              <a:extLst>
                <a:ext uri="{FF2B5EF4-FFF2-40B4-BE49-F238E27FC236}">
                  <a16:creationId xmlns:a16="http://schemas.microsoft.com/office/drawing/2014/main" id="{A1AE5793-1F79-4232-C0A1-27A5EDFA27E5}"/>
                </a:ext>
              </a:extLst>
            </p:cNvPr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19;p31">
              <a:extLst>
                <a:ext uri="{FF2B5EF4-FFF2-40B4-BE49-F238E27FC236}">
                  <a16:creationId xmlns:a16="http://schemas.microsoft.com/office/drawing/2014/main" id="{B65F0452-5B18-E3B7-2B8E-2DF33808F9B9}"/>
                </a:ext>
              </a:extLst>
            </p:cNvPr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20;p31">
              <a:extLst>
                <a:ext uri="{FF2B5EF4-FFF2-40B4-BE49-F238E27FC236}">
                  <a16:creationId xmlns:a16="http://schemas.microsoft.com/office/drawing/2014/main" id="{047322FD-1851-89AB-3192-E607442A0075}"/>
                </a:ext>
              </a:extLst>
            </p:cNvPr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21;p31">
              <a:extLst>
                <a:ext uri="{FF2B5EF4-FFF2-40B4-BE49-F238E27FC236}">
                  <a16:creationId xmlns:a16="http://schemas.microsoft.com/office/drawing/2014/main" id="{B78025D9-280A-C7ED-E977-84DA8E403258}"/>
                </a:ext>
              </a:extLst>
            </p:cNvPr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22;p31">
              <a:extLst>
                <a:ext uri="{FF2B5EF4-FFF2-40B4-BE49-F238E27FC236}">
                  <a16:creationId xmlns:a16="http://schemas.microsoft.com/office/drawing/2014/main" id="{3172A1CF-57E5-4EA4-767A-EB8C0BA294D5}"/>
                </a:ext>
              </a:extLst>
            </p:cNvPr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23;p31">
              <a:extLst>
                <a:ext uri="{FF2B5EF4-FFF2-40B4-BE49-F238E27FC236}">
                  <a16:creationId xmlns:a16="http://schemas.microsoft.com/office/drawing/2014/main" id="{B7D7FE56-2319-1744-6E5E-C59C50C6B5DF}"/>
                </a:ext>
              </a:extLst>
            </p:cNvPr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24;p31">
              <a:extLst>
                <a:ext uri="{FF2B5EF4-FFF2-40B4-BE49-F238E27FC236}">
                  <a16:creationId xmlns:a16="http://schemas.microsoft.com/office/drawing/2014/main" id="{A5DE12D1-BFFC-8CDD-7DE2-8EACAB806A15}"/>
                </a:ext>
              </a:extLst>
            </p:cNvPr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25;p31">
              <a:extLst>
                <a:ext uri="{FF2B5EF4-FFF2-40B4-BE49-F238E27FC236}">
                  <a16:creationId xmlns:a16="http://schemas.microsoft.com/office/drawing/2014/main" id="{19F70230-F302-D967-27E1-A4486402024E}"/>
                </a:ext>
              </a:extLst>
            </p:cNvPr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26;p31">
              <a:extLst>
                <a:ext uri="{FF2B5EF4-FFF2-40B4-BE49-F238E27FC236}">
                  <a16:creationId xmlns:a16="http://schemas.microsoft.com/office/drawing/2014/main" id="{4FEE9F7F-0867-BCA9-43A1-EF3054C49FF1}"/>
                </a:ext>
              </a:extLst>
            </p:cNvPr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27;p31">
              <a:extLst>
                <a:ext uri="{FF2B5EF4-FFF2-40B4-BE49-F238E27FC236}">
                  <a16:creationId xmlns:a16="http://schemas.microsoft.com/office/drawing/2014/main" id="{5F134D60-258D-460E-C733-BFEF385A3506}"/>
                </a:ext>
              </a:extLst>
            </p:cNvPr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28;p31">
              <a:extLst>
                <a:ext uri="{FF2B5EF4-FFF2-40B4-BE49-F238E27FC236}">
                  <a16:creationId xmlns:a16="http://schemas.microsoft.com/office/drawing/2014/main" id="{8D586CA5-1D15-D085-43FA-D96676B99777}"/>
                </a:ext>
              </a:extLst>
            </p:cNvPr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29;p31">
              <a:extLst>
                <a:ext uri="{FF2B5EF4-FFF2-40B4-BE49-F238E27FC236}">
                  <a16:creationId xmlns:a16="http://schemas.microsoft.com/office/drawing/2014/main" id="{DF78B155-B43D-8C86-98CC-489856E013D6}"/>
                </a:ext>
              </a:extLst>
            </p:cNvPr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0;p31">
              <a:extLst>
                <a:ext uri="{FF2B5EF4-FFF2-40B4-BE49-F238E27FC236}">
                  <a16:creationId xmlns:a16="http://schemas.microsoft.com/office/drawing/2014/main" id="{54E794B0-5D09-C59F-6196-A754F1E75135}"/>
                </a:ext>
              </a:extLst>
            </p:cNvPr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31;p31">
              <a:extLst>
                <a:ext uri="{FF2B5EF4-FFF2-40B4-BE49-F238E27FC236}">
                  <a16:creationId xmlns:a16="http://schemas.microsoft.com/office/drawing/2014/main" id="{128DC775-E201-BBDC-9925-DEEF1A3E7CDF}"/>
                </a:ext>
              </a:extLst>
            </p:cNvPr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32;p31">
              <a:extLst>
                <a:ext uri="{FF2B5EF4-FFF2-40B4-BE49-F238E27FC236}">
                  <a16:creationId xmlns:a16="http://schemas.microsoft.com/office/drawing/2014/main" id="{20B57881-385F-F947-C1F4-125FC8EE7A92}"/>
                </a:ext>
              </a:extLst>
            </p:cNvPr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33;p31">
              <a:extLst>
                <a:ext uri="{FF2B5EF4-FFF2-40B4-BE49-F238E27FC236}">
                  <a16:creationId xmlns:a16="http://schemas.microsoft.com/office/drawing/2014/main" id="{2939986A-91AD-67AA-9FAF-342FA5313BC8}"/>
                </a:ext>
              </a:extLst>
            </p:cNvPr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7761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"/>
          <p:cNvSpPr txBox="1">
            <a:spLocks noGrp="1"/>
          </p:cNvSpPr>
          <p:nvPr>
            <p:ph type="ctrTitle"/>
          </p:nvPr>
        </p:nvSpPr>
        <p:spPr>
          <a:xfrm>
            <a:off x="1736840" y="1699800"/>
            <a:ext cx="5826281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Merci</a:t>
            </a:r>
            <a:br>
              <a:rPr lang="fr-FR" dirty="0"/>
            </a:br>
            <a:r>
              <a:rPr lang="fr-FR" dirty="0"/>
              <a:t>pour votre écoute</a:t>
            </a:r>
          </a:p>
        </p:txBody>
      </p:sp>
      <p:grpSp>
        <p:nvGrpSpPr>
          <p:cNvPr id="396" name="Google Shape;396;p31"/>
          <p:cNvGrpSpPr/>
          <p:nvPr/>
        </p:nvGrpSpPr>
        <p:grpSpPr>
          <a:xfrm>
            <a:off x="8118467" y="4032000"/>
            <a:ext cx="1098804" cy="732535"/>
            <a:chOff x="8118467" y="4032000"/>
            <a:chExt cx="1098804" cy="732535"/>
          </a:xfrm>
        </p:grpSpPr>
        <p:sp>
          <p:nvSpPr>
            <p:cNvPr id="397" name="Google Shape;397;p31"/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" name="Google Shape;434;p31"/>
          <p:cNvGrpSpPr/>
          <p:nvPr/>
        </p:nvGrpSpPr>
        <p:grpSpPr>
          <a:xfrm>
            <a:off x="1062846" y="290916"/>
            <a:ext cx="901968" cy="901968"/>
            <a:chOff x="1350404" y="-3124999"/>
            <a:chExt cx="1570279" cy="1570279"/>
          </a:xfrm>
        </p:grpSpPr>
        <p:sp>
          <p:nvSpPr>
            <p:cNvPr id="435" name="Google Shape;435;p31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" name="Google Shape;440;p31"/>
          <p:cNvGrpSpPr/>
          <p:nvPr/>
        </p:nvGrpSpPr>
        <p:grpSpPr>
          <a:xfrm>
            <a:off x="4060641" y="362469"/>
            <a:ext cx="1022706" cy="830413"/>
            <a:chOff x="7329141" y="362469"/>
            <a:chExt cx="1022706" cy="830413"/>
          </a:xfrm>
        </p:grpSpPr>
        <p:sp>
          <p:nvSpPr>
            <p:cNvPr id="441" name="Google Shape;441;p31"/>
            <p:cNvSpPr/>
            <p:nvPr/>
          </p:nvSpPr>
          <p:spPr>
            <a:xfrm>
              <a:off x="7329141" y="362469"/>
              <a:ext cx="1022706" cy="830413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7479397" y="507863"/>
              <a:ext cx="275878" cy="490191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3" name="Google Shape;443;p31"/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444" name="Google Shape;444;p31"/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6" name="Google Shape;446;p31"/>
            <p:cNvSpPr/>
            <p:nvPr/>
          </p:nvSpPr>
          <p:spPr>
            <a:xfrm>
              <a:off x="7755275" y="507863"/>
              <a:ext cx="222402" cy="439126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7918481" y="577354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7986379" y="855683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8078706" y="664248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8078706" y="691415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8078706" y="718541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8078706" y="946989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8078706" y="974156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8078706" y="1001323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31"/>
          <p:cNvGrpSpPr/>
          <p:nvPr/>
        </p:nvGrpSpPr>
        <p:grpSpPr>
          <a:xfrm>
            <a:off x="-215300" y="3851305"/>
            <a:ext cx="1694813" cy="830678"/>
            <a:chOff x="-215300" y="3851305"/>
            <a:chExt cx="1694813" cy="830678"/>
          </a:xfrm>
        </p:grpSpPr>
        <p:sp>
          <p:nvSpPr>
            <p:cNvPr id="456" name="Google Shape;456;p31"/>
            <p:cNvSpPr/>
            <p:nvPr/>
          </p:nvSpPr>
          <p:spPr>
            <a:xfrm>
              <a:off x="861887" y="3947362"/>
              <a:ext cx="215268" cy="422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7" name="Google Shape;457;p31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458" name="Google Shape;458;p31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31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31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1" name="Google Shape;461;p31"/>
            <p:cNvSpPr/>
            <p:nvPr/>
          </p:nvSpPr>
          <p:spPr>
            <a:xfrm>
              <a:off x="-85801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294020" y="4210340"/>
              <a:ext cx="105708" cy="471388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483972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053745" y="4472133"/>
              <a:ext cx="105708" cy="209553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243698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-32968" y="4087783"/>
              <a:ext cx="1329498" cy="42016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-61417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128536" y="4354614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18446" y="418938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508356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698309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893172" y="4336368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078172" y="4457909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68082" y="4046253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9922;p65">
            <a:extLst>
              <a:ext uri="{FF2B5EF4-FFF2-40B4-BE49-F238E27FC236}">
                <a16:creationId xmlns:a16="http://schemas.microsoft.com/office/drawing/2014/main" id="{88B27346-7716-3D34-5421-D50734B814E6}"/>
              </a:ext>
            </a:extLst>
          </p:cNvPr>
          <p:cNvGrpSpPr/>
          <p:nvPr/>
        </p:nvGrpSpPr>
        <p:grpSpPr>
          <a:xfrm>
            <a:off x="4275126" y="3803862"/>
            <a:ext cx="749707" cy="634975"/>
            <a:chOff x="6671087" y="2009304"/>
            <a:chExt cx="332757" cy="281833"/>
          </a:xfrm>
          <a:solidFill>
            <a:srgbClr val="FFC000"/>
          </a:solidFill>
        </p:grpSpPr>
        <p:sp>
          <p:nvSpPr>
            <p:cNvPr id="3" name="Google Shape;9923;p65">
              <a:extLst>
                <a:ext uri="{FF2B5EF4-FFF2-40B4-BE49-F238E27FC236}">
                  <a16:creationId xmlns:a16="http://schemas.microsoft.com/office/drawing/2014/main" id="{4BCCAEF3-A572-68C6-CB96-E358844637A2}"/>
                </a:ext>
              </a:extLst>
            </p:cNvPr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924;p65">
              <a:extLst>
                <a:ext uri="{FF2B5EF4-FFF2-40B4-BE49-F238E27FC236}">
                  <a16:creationId xmlns:a16="http://schemas.microsoft.com/office/drawing/2014/main" id="{8C2612A1-13E6-6D01-A592-5FC507CD3CFA}"/>
                </a:ext>
              </a:extLst>
            </p:cNvPr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70708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3"/>
          <p:cNvSpPr txBox="1">
            <a:spLocks noGrp="1"/>
          </p:cNvSpPr>
          <p:nvPr>
            <p:ph type="title"/>
          </p:nvPr>
        </p:nvSpPr>
        <p:spPr>
          <a:xfrm>
            <a:off x="1730591" y="309521"/>
            <a:ext cx="60068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Sommaire</a:t>
            </a:r>
            <a:endParaRPr sz="3600" dirty="0"/>
          </a:p>
        </p:txBody>
      </p:sp>
      <p:sp>
        <p:nvSpPr>
          <p:cNvPr id="532" name="Google Shape;532;p33"/>
          <p:cNvSpPr txBox="1">
            <a:spLocks noGrp="1"/>
          </p:cNvSpPr>
          <p:nvPr>
            <p:ph type="subTitle" idx="3"/>
          </p:nvPr>
        </p:nvSpPr>
        <p:spPr>
          <a:xfrm>
            <a:off x="1376477" y="1601122"/>
            <a:ext cx="3195523" cy="4475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/>
              <a:t>Contexte et Objectifs</a:t>
            </a:r>
          </a:p>
        </p:txBody>
      </p:sp>
      <p:sp>
        <p:nvSpPr>
          <p:cNvPr id="25" name="Google Shape;532;p33">
            <a:extLst>
              <a:ext uri="{FF2B5EF4-FFF2-40B4-BE49-F238E27FC236}">
                <a16:creationId xmlns:a16="http://schemas.microsoft.com/office/drawing/2014/main" id="{AC24723D-0263-2E7D-711A-E999AC1DAC21}"/>
              </a:ext>
            </a:extLst>
          </p:cNvPr>
          <p:cNvSpPr txBox="1">
            <a:spLocks/>
          </p:cNvSpPr>
          <p:nvPr/>
        </p:nvSpPr>
        <p:spPr>
          <a:xfrm>
            <a:off x="1376477" y="2420510"/>
            <a:ext cx="2614498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Méthodologie</a:t>
            </a:r>
          </a:p>
        </p:txBody>
      </p:sp>
      <p:sp>
        <p:nvSpPr>
          <p:cNvPr id="28" name="Google Shape;532;p33">
            <a:extLst>
              <a:ext uri="{FF2B5EF4-FFF2-40B4-BE49-F238E27FC236}">
                <a16:creationId xmlns:a16="http://schemas.microsoft.com/office/drawing/2014/main" id="{1FFE5E01-E34C-D467-0416-3C1BED1CF4CA}"/>
              </a:ext>
            </a:extLst>
          </p:cNvPr>
          <p:cNvSpPr txBox="1">
            <a:spLocks/>
          </p:cNvSpPr>
          <p:nvPr/>
        </p:nvSpPr>
        <p:spPr>
          <a:xfrm>
            <a:off x="1376477" y="3222902"/>
            <a:ext cx="2402465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Fonctions de perte</a:t>
            </a:r>
          </a:p>
        </p:txBody>
      </p:sp>
      <p:sp>
        <p:nvSpPr>
          <p:cNvPr id="13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709717" y="3994915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04.</a:t>
            </a:r>
          </a:p>
        </p:txBody>
      </p:sp>
      <p:sp>
        <p:nvSpPr>
          <p:cNvPr id="14" name="Google Shape;532;p33">
            <a:extLst>
              <a:ext uri="{FF2B5EF4-FFF2-40B4-BE49-F238E27FC236}">
                <a16:creationId xmlns:a16="http://schemas.microsoft.com/office/drawing/2014/main" id="{BF13EE57-C916-C8DF-43EF-A373FD7DE665}"/>
              </a:ext>
            </a:extLst>
          </p:cNvPr>
          <p:cNvSpPr txBox="1">
            <a:spLocks/>
          </p:cNvSpPr>
          <p:nvPr/>
        </p:nvSpPr>
        <p:spPr>
          <a:xfrm>
            <a:off x="1376478" y="3932487"/>
            <a:ext cx="1951766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Data augmentation</a:t>
            </a:r>
          </a:p>
        </p:txBody>
      </p:sp>
      <p:grpSp>
        <p:nvGrpSpPr>
          <p:cNvPr id="15" name="Google Shape;875;p44">
            <a:extLst>
              <a:ext uri="{FF2B5EF4-FFF2-40B4-BE49-F238E27FC236}">
                <a16:creationId xmlns:a16="http://schemas.microsoft.com/office/drawing/2014/main" id="{F302E21F-9D51-A0E4-E839-092B588765A6}"/>
              </a:ext>
            </a:extLst>
          </p:cNvPr>
          <p:cNvGrpSpPr/>
          <p:nvPr/>
        </p:nvGrpSpPr>
        <p:grpSpPr>
          <a:xfrm>
            <a:off x="7517334" y="-531815"/>
            <a:ext cx="1734725" cy="1955314"/>
            <a:chOff x="2594603" y="2081903"/>
            <a:chExt cx="871327" cy="982126"/>
          </a:xfrm>
        </p:grpSpPr>
        <p:sp>
          <p:nvSpPr>
            <p:cNvPr id="16" name="Google Shape;876;p44">
              <a:extLst>
                <a:ext uri="{FF2B5EF4-FFF2-40B4-BE49-F238E27FC236}">
                  <a16:creationId xmlns:a16="http://schemas.microsoft.com/office/drawing/2014/main" id="{D8FF438A-BF16-59C3-70EE-A4848F591CFF}"/>
                </a:ext>
              </a:extLst>
            </p:cNvPr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77;p44">
              <a:extLst>
                <a:ext uri="{FF2B5EF4-FFF2-40B4-BE49-F238E27FC236}">
                  <a16:creationId xmlns:a16="http://schemas.microsoft.com/office/drawing/2014/main" id="{B64CEC98-CF2D-CF33-6930-AF425C4E0703}"/>
                </a:ext>
              </a:extLst>
            </p:cNvPr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78;p44">
              <a:extLst>
                <a:ext uri="{FF2B5EF4-FFF2-40B4-BE49-F238E27FC236}">
                  <a16:creationId xmlns:a16="http://schemas.microsoft.com/office/drawing/2014/main" id="{51726EA4-6BF6-03A6-3027-8DAA22717FF2}"/>
                </a:ext>
              </a:extLst>
            </p:cNvPr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79;p44">
              <a:extLst>
                <a:ext uri="{FF2B5EF4-FFF2-40B4-BE49-F238E27FC236}">
                  <a16:creationId xmlns:a16="http://schemas.microsoft.com/office/drawing/2014/main" id="{8931CDA6-CD00-466C-40A0-B7A5D4B8C0EA}"/>
                </a:ext>
              </a:extLst>
            </p:cNvPr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80;p44">
              <a:extLst>
                <a:ext uri="{FF2B5EF4-FFF2-40B4-BE49-F238E27FC236}">
                  <a16:creationId xmlns:a16="http://schemas.microsoft.com/office/drawing/2014/main" id="{B7060CF5-F514-6BCF-95B8-41125754EEB0}"/>
                </a:ext>
              </a:extLst>
            </p:cNvPr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81;p44">
              <a:extLst>
                <a:ext uri="{FF2B5EF4-FFF2-40B4-BE49-F238E27FC236}">
                  <a16:creationId xmlns:a16="http://schemas.microsoft.com/office/drawing/2014/main" id="{4615299D-EFA1-1EB9-BB29-04614D6EAE2B}"/>
                </a:ext>
              </a:extLst>
            </p:cNvPr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82;p44">
              <a:extLst>
                <a:ext uri="{FF2B5EF4-FFF2-40B4-BE49-F238E27FC236}">
                  <a16:creationId xmlns:a16="http://schemas.microsoft.com/office/drawing/2014/main" id="{1B2AB63F-974A-0A15-1AD8-8DBCFA2A188A}"/>
                </a:ext>
              </a:extLst>
            </p:cNvPr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883;p44">
              <a:extLst>
                <a:ext uri="{FF2B5EF4-FFF2-40B4-BE49-F238E27FC236}">
                  <a16:creationId xmlns:a16="http://schemas.microsoft.com/office/drawing/2014/main" id="{713E75A2-88F8-797A-462C-1D451C1CEC99}"/>
                </a:ext>
              </a:extLst>
            </p:cNvPr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884;p44">
              <a:extLst>
                <a:ext uri="{FF2B5EF4-FFF2-40B4-BE49-F238E27FC236}">
                  <a16:creationId xmlns:a16="http://schemas.microsoft.com/office/drawing/2014/main" id="{C67804B5-CF21-38E7-862E-53B941C417BE}"/>
                </a:ext>
              </a:extLst>
            </p:cNvPr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885;p44">
              <a:extLst>
                <a:ext uri="{FF2B5EF4-FFF2-40B4-BE49-F238E27FC236}">
                  <a16:creationId xmlns:a16="http://schemas.microsoft.com/office/drawing/2014/main" id="{E8C9FDBB-FEC2-B187-777A-BE88B36601F2}"/>
                </a:ext>
              </a:extLst>
            </p:cNvPr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886;p44">
              <a:extLst>
                <a:ext uri="{FF2B5EF4-FFF2-40B4-BE49-F238E27FC236}">
                  <a16:creationId xmlns:a16="http://schemas.microsoft.com/office/drawing/2014/main" id="{C9015D51-1B6B-C778-0094-3CF5C7E19C9D}"/>
                </a:ext>
              </a:extLst>
            </p:cNvPr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887;p44">
              <a:extLst>
                <a:ext uri="{FF2B5EF4-FFF2-40B4-BE49-F238E27FC236}">
                  <a16:creationId xmlns:a16="http://schemas.microsoft.com/office/drawing/2014/main" id="{FC04E925-05B7-ECB7-4B92-76720E5E44B7}"/>
                </a:ext>
              </a:extLst>
            </p:cNvPr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888;p44">
              <a:extLst>
                <a:ext uri="{FF2B5EF4-FFF2-40B4-BE49-F238E27FC236}">
                  <a16:creationId xmlns:a16="http://schemas.microsoft.com/office/drawing/2014/main" id="{0DCBC2C8-D213-BC13-6BF5-62B001345C7B}"/>
                </a:ext>
              </a:extLst>
            </p:cNvPr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889;p44">
              <a:extLst>
                <a:ext uri="{FF2B5EF4-FFF2-40B4-BE49-F238E27FC236}">
                  <a16:creationId xmlns:a16="http://schemas.microsoft.com/office/drawing/2014/main" id="{208968A9-D1C7-FC6E-C42C-58B091844C89}"/>
                </a:ext>
              </a:extLst>
            </p:cNvPr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709717" y="3310582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03.</a:t>
            </a:r>
          </a:p>
        </p:txBody>
      </p:sp>
      <p:sp>
        <p:nvSpPr>
          <p:cNvPr id="45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709717" y="2469341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02.</a:t>
            </a:r>
          </a:p>
        </p:txBody>
      </p:sp>
      <p:sp>
        <p:nvSpPr>
          <p:cNvPr id="46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709717" y="1654652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01.</a:t>
            </a:r>
          </a:p>
        </p:txBody>
      </p:sp>
      <p:sp>
        <p:nvSpPr>
          <p:cNvPr id="47" name="Google Shape;532;p33">
            <a:extLst>
              <a:ext uri="{FF2B5EF4-FFF2-40B4-BE49-F238E27FC236}">
                <a16:creationId xmlns:a16="http://schemas.microsoft.com/office/drawing/2014/main" id="{AC24723D-0263-2E7D-711A-E999AC1DAC21}"/>
              </a:ext>
            </a:extLst>
          </p:cNvPr>
          <p:cNvSpPr txBox="1">
            <a:spLocks/>
          </p:cNvSpPr>
          <p:nvPr/>
        </p:nvSpPr>
        <p:spPr>
          <a:xfrm>
            <a:off x="4926512" y="1558987"/>
            <a:ext cx="31318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Modèles</a:t>
            </a:r>
          </a:p>
        </p:txBody>
      </p:sp>
      <p:sp>
        <p:nvSpPr>
          <p:cNvPr id="48" name="Google Shape;532;p33">
            <a:extLst>
              <a:ext uri="{FF2B5EF4-FFF2-40B4-BE49-F238E27FC236}">
                <a16:creationId xmlns:a16="http://schemas.microsoft.com/office/drawing/2014/main" id="{1FFE5E01-E34C-D467-0416-3C1BED1CF4CA}"/>
              </a:ext>
            </a:extLst>
          </p:cNvPr>
          <p:cNvSpPr txBox="1">
            <a:spLocks/>
          </p:cNvSpPr>
          <p:nvPr/>
        </p:nvSpPr>
        <p:spPr>
          <a:xfrm>
            <a:off x="4976947" y="2388887"/>
            <a:ext cx="2540387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Résultats</a:t>
            </a:r>
          </a:p>
        </p:txBody>
      </p:sp>
      <p:sp>
        <p:nvSpPr>
          <p:cNvPr id="51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4310187" y="2482930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06.</a:t>
            </a:r>
          </a:p>
        </p:txBody>
      </p:sp>
      <p:sp>
        <p:nvSpPr>
          <p:cNvPr id="52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4310187" y="1654692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05.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E6F398-E65F-92AB-1F0D-2ED9B738C6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2</a:t>
            </a:fld>
            <a:r>
              <a:rPr lang="fr-FR" dirty="0"/>
              <a:t>/19</a:t>
            </a:r>
          </a:p>
        </p:txBody>
      </p:sp>
      <p:pic>
        <p:nvPicPr>
          <p:cNvPr id="2" name="Image 1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9A58EC44-4E04-B2DD-D73E-E3192B4D1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009" y="768852"/>
            <a:ext cx="1399309" cy="621526"/>
          </a:xfrm>
          <a:prstGeom prst="rect">
            <a:avLst/>
          </a:prstGeom>
        </p:spPr>
      </p:pic>
      <p:sp>
        <p:nvSpPr>
          <p:cNvPr id="5" name="Google Shape;532;p33">
            <a:extLst>
              <a:ext uri="{FF2B5EF4-FFF2-40B4-BE49-F238E27FC236}">
                <a16:creationId xmlns:a16="http://schemas.microsoft.com/office/drawing/2014/main" id="{3CF4A48A-A4A9-4406-89E7-3D1DAA7E81C0}"/>
              </a:ext>
            </a:extLst>
          </p:cNvPr>
          <p:cNvSpPr txBox="1">
            <a:spLocks/>
          </p:cNvSpPr>
          <p:nvPr/>
        </p:nvSpPr>
        <p:spPr>
          <a:xfrm>
            <a:off x="4983298" y="3136914"/>
            <a:ext cx="2249564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Déploiement de l’API</a:t>
            </a:r>
          </a:p>
        </p:txBody>
      </p:sp>
      <p:sp>
        <p:nvSpPr>
          <p:cNvPr id="6" name="Google Shape;529;p33">
            <a:extLst>
              <a:ext uri="{FF2B5EF4-FFF2-40B4-BE49-F238E27FC236}">
                <a16:creationId xmlns:a16="http://schemas.microsoft.com/office/drawing/2014/main" id="{500428B3-3FE1-E092-9E0E-4FE4B6B96F03}"/>
              </a:ext>
            </a:extLst>
          </p:cNvPr>
          <p:cNvSpPr txBox="1">
            <a:spLocks/>
          </p:cNvSpPr>
          <p:nvPr/>
        </p:nvSpPr>
        <p:spPr>
          <a:xfrm>
            <a:off x="4316537" y="3230957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07.</a:t>
            </a:r>
          </a:p>
        </p:txBody>
      </p:sp>
      <p:sp>
        <p:nvSpPr>
          <p:cNvPr id="8" name="Google Shape;532;p33">
            <a:extLst>
              <a:ext uri="{FF2B5EF4-FFF2-40B4-BE49-F238E27FC236}">
                <a16:creationId xmlns:a16="http://schemas.microsoft.com/office/drawing/2014/main" id="{F1B6E449-3EB5-CA59-CAB0-F98F7B3F8DB1}"/>
              </a:ext>
            </a:extLst>
          </p:cNvPr>
          <p:cNvSpPr txBox="1">
            <a:spLocks/>
          </p:cNvSpPr>
          <p:nvPr/>
        </p:nvSpPr>
        <p:spPr>
          <a:xfrm>
            <a:off x="4983298" y="3884941"/>
            <a:ext cx="2249564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Conclusion et Perspectives</a:t>
            </a:r>
          </a:p>
        </p:txBody>
      </p:sp>
      <p:sp>
        <p:nvSpPr>
          <p:cNvPr id="9" name="Google Shape;529;p33">
            <a:extLst>
              <a:ext uri="{FF2B5EF4-FFF2-40B4-BE49-F238E27FC236}">
                <a16:creationId xmlns:a16="http://schemas.microsoft.com/office/drawing/2014/main" id="{85CF1397-88BA-0820-B704-E3664050BB92}"/>
              </a:ext>
            </a:extLst>
          </p:cNvPr>
          <p:cNvSpPr txBox="1">
            <a:spLocks/>
          </p:cNvSpPr>
          <p:nvPr/>
        </p:nvSpPr>
        <p:spPr>
          <a:xfrm>
            <a:off x="4316537" y="3978984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08.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 build="p"/>
      <p:bldP spid="25" grpId="0"/>
      <p:bldP spid="28" grpId="0"/>
      <p:bldP spid="13" grpId="0" animBg="1"/>
      <p:bldP spid="14" grpId="0"/>
      <p:bldP spid="44" grpId="0" animBg="1"/>
      <p:bldP spid="45" grpId="0" animBg="1"/>
      <p:bldP spid="46" grpId="0" animBg="1"/>
      <p:bldP spid="47" grpId="0"/>
      <p:bldP spid="48" grpId="0"/>
      <p:bldP spid="51" grpId="0" animBg="1"/>
      <p:bldP spid="52" grpId="0" animBg="1"/>
      <p:bldP spid="5" grpId="0"/>
      <p:bldP spid="6" grpId="0" animBg="1"/>
      <p:bldP spid="8" grpId="0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222A6-D419-44BD-9307-3881FAD85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5;p37">
            <a:extLst>
              <a:ext uri="{FF2B5EF4-FFF2-40B4-BE49-F238E27FC236}">
                <a16:creationId xmlns:a16="http://schemas.microsoft.com/office/drawing/2014/main" id="{3833C849-BB0C-487C-286C-F049227847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800" dirty="0"/>
              <a:t>Architecture UNET</a:t>
            </a:r>
            <a:endParaRPr sz="2800" dirty="0"/>
          </a:p>
        </p:txBody>
      </p:sp>
      <p:grpSp>
        <p:nvGrpSpPr>
          <p:cNvPr id="41" name="Google Shape;1441;p57">
            <a:extLst>
              <a:ext uri="{FF2B5EF4-FFF2-40B4-BE49-F238E27FC236}">
                <a16:creationId xmlns:a16="http://schemas.microsoft.com/office/drawing/2014/main" id="{1A3A8F67-18C3-A8B1-4013-AA970E1FB5D7}"/>
              </a:ext>
            </a:extLst>
          </p:cNvPr>
          <p:cNvGrpSpPr/>
          <p:nvPr/>
        </p:nvGrpSpPr>
        <p:grpSpPr>
          <a:xfrm>
            <a:off x="-137236" y="4721026"/>
            <a:ext cx="533033" cy="533033"/>
            <a:chOff x="4049800" y="640400"/>
            <a:chExt cx="858900" cy="858900"/>
          </a:xfrm>
        </p:grpSpPr>
        <p:sp>
          <p:nvSpPr>
            <p:cNvPr id="42" name="Google Shape;1442;p57">
              <a:extLst>
                <a:ext uri="{FF2B5EF4-FFF2-40B4-BE49-F238E27FC236}">
                  <a16:creationId xmlns:a16="http://schemas.microsoft.com/office/drawing/2014/main" id="{048246D4-CD2E-F04A-1868-A12E10EEF608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D27FE9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443;p57">
              <a:extLst>
                <a:ext uri="{FF2B5EF4-FFF2-40B4-BE49-F238E27FC236}">
                  <a16:creationId xmlns:a16="http://schemas.microsoft.com/office/drawing/2014/main" id="{681C9D70-77FF-97CA-6991-50DD965ECAA5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" name="Google Shape;690;p38">
            <a:extLst>
              <a:ext uri="{FF2B5EF4-FFF2-40B4-BE49-F238E27FC236}">
                <a16:creationId xmlns:a16="http://schemas.microsoft.com/office/drawing/2014/main" id="{DD58899B-CDF8-7819-6253-D7A70506928E}"/>
              </a:ext>
            </a:extLst>
          </p:cNvPr>
          <p:cNvGrpSpPr/>
          <p:nvPr/>
        </p:nvGrpSpPr>
        <p:grpSpPr>
          <a:xfrm>
            <a:off x="568642" y="3198104"/>
            <a:ext cx="867244" cy="731406"/>
            <a:chOff x="7329141" y="362469"/>
            <a:chExt cx="1022136" cy="829949"/>
          </a:xfrm>
        </p:grpSpPr>
        <p:sp>
          <p:nvSpPr>
            <p:cNvPr id="90" name="Google Shape;691;p38">
              <a:extLst>
                <a:ext uri="{FF2B5EF4-FFF2-40B4-BE49-F238E27FC236}">
                  <a16:creationId xmlns:a16="http://schemas.microsoft.com/office/drawing/2014/main" id="{ADC4E110-C9E7-6E77-E22A-68D616B04AA0}"/>
                </a:ext>
              </a:extLst>
            </p:cNvPr>
            <p:cNvSpPr/>
            <p:nvPr/>
          </p:nvSpPr>
          <p:spPr>
            <a:xfrm>
              <a:off x="7329141" y="362469"/>
              <a:ext cx="1022136" cy="829949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692;p38">
              <a:extLst>
                <a:ext uri="{FF2B5EF4-FFF2-40B4-BE49-F238E27FC236}">
                  <a16:creationId xmlns:a16="http://schemas.microsoft.com/office/drawing/2014/main" id="{F7216C9C-D4A2-F6E2-EDAE-F9563B815377}"/>
                </a:ext>
              </a:extLst>
            </p:cNvPr>
            <p:cNvSpPr/>
            <p:nvPr/>
          </p:nvSpPr>
          <p:spPr>
            <a:xfrm>
              <a:off x="7479397" y="507863"/>
              <a:ext cx="275724" cy="489918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693;p38">
              <a:extLst>
                <a:ext uri="{FF2B5EF4-FFF2-40B4-BE49-F238E27FC236}">
                  <a16:creationId xmlns:a16="http://schemas.microsoft.com/office/drawing/2014/main" id="{97FC27F6-704B-863F-6C3B-AE79E8A4C859}"/>
                </a:ext>
              </a:extLst>
            </p:cNvPr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102" name="Google Shape;694;p38">
                <a:extLst>
                  <a:ext uri="{FF2B5EF4-FFF2-40B4-BE49-F238E27FC236}">
                    <a16:creationId xmlns:a16="http://schemas.microsoft.com/office/drawing/2014/main" id="{A9784596-7B16-FA79-05A2-980E9A6CEFF5}"/>
                  </a:ext>
                </a:extLst>
              </p:cNvPr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695;p38">
                <a:extLst>
                  <a:ext uri="{FF2B5EF4-FFF2-40B4-BE49-F238E27FC236}">
                    <a16:creationId xmlns:a16="http://schemas.microsoft.com/office/drawing/2014/main" id="{9680BB72-E8F7-66F3-2AC8-F2714AB93FB0}"/>
                  </a:ext>
                </a:extLst>
              </p:cNvPr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696;p38">
              <a:extLst>
                <a:ext uri="{FF2B5EF4-FFF2-40B4-BE49-F238E27FC236}">
                  <a16:creationId xmlns:a16="http://schemas.microsoft.com/office/drawing/2014/main" id="{E00A7D69-1E07-B1BA-68F7-AB769242901D}"/>
                </a:ext>
              </a:extLst>
            </p:cNvPr>
            <p:cNvSpPr/>
            <p:nvPr/>
          </p:nvSpPr>
          <p:spPr>
            <a:xfrm>
              <a:off x="7755275" y="507863"/>
              <a:ext cx="222278" cy="438881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697;p38">
              <a:extLst>
                <a:ext uri="{FF2B5EF4-FFF2-40B4-BE49-F238E27FC236}">
                  <a16:creationId xmlns:a16="http://schemas.microsoft.com/office/drawing/2014/main" id="{CF6B7B33-7B57-908F-0450-F6BC509CA061}"/>
                </a:ext>
              </a:extLst>
            </p:cNvPr>
            <p:cNvSpPr/>
            <p:nvPr/>
          </p:nvSpPr>
          <p:spPr>
            <a:xfrm>
              <a:off x="7918481" y="577354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698;p38">
              <a:extLst>
                <a:ext uri="{FF2B5EF4-FFF2-40B4-BE49-F238E27FC236}">
                  <a16:creationId xmlns:a16="http://schemas.microsoft.com/office/drawing/2014/main" id="{B716109D-E7F1-387D-520B-76BDB00C28B0}"/>
                </a:ext>
              </a:extLst>
            </p:cNvPr>
            <p:cNvSpPr/>
            <p:nvPr/>
          </p:nvSpPr>
          <p:spPr>
            <a:xfrm>
              <a:off x="7986379" y="855683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699;p38">
              <a:extLst>
                <a:ext uri="{FF2B5EF4-FFF2-40B4-BE49-F238E27FC236}">
                  <a16:creationId xmlns:a16="http://schemas.microsoft.com/office/drawing/2014/main" id="{F0194061-A79B-685F-46FD-CA07352371B9}"/>
                </a:ext>
              </a:extLst>
            </p:cNvPr>
            <p:cNvSpPr/>
            <p:nvPr/>
          </p:nvSpPr>
          <p:spPr>
            <a:xfrm>
              <a:off x="8078706" y="664248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700;p38">
              <a:extLst>
                <a:ext uri="{FF2B5EF4-FFF2-40B4-BE49-F238E27FC236}">
                  <a16:creationId xmlns:a16="http://schemas.microsoft.com/office/drawing/2014/main" id="{F99C1552-2CEC-6327-E7A5-B96424A22438}"/>
                </a:ext>
              </a:extLst>
            </p:cNvPr>
            <p:cNvSpPr/>
            <p:nvPr/>
          </p:nvSpPr>
          <p:spPr>
            <a:xfrm>
              <a:off x="8078706" y="691415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701;p38">
              <a:extLst>
                <a:ext uri="{FF2B5EF4-FFF2-40B4-BE49-F238E27FC236}">
                  <a16:creationId xmlns:a16="http://schemas.microsoft.com/office/drawing/2014/main" id="{B0A5E01C-81AF-5A32-B20A-726856F537AA}"/>
                </a:ext>
              </a:extLst>
            </p:cNvPr>
            <p:cNvSpPr/>
            <p:nvPr/>
          </p:nvSpPr>
          <p:spPr>
            <a:xfrm>
              <a:off x="8078706" y="718541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702;p38">
              <a:extLst>
                <a:ext uri="{FF2B5EF4-FFF2-40B4-BE49-F238E27FC236}">
                  <a16:creationId xmlns:a16="http://schemas.microsoft.com/office/drawing/2014/main" id="{B2204C2A-936E-C839-43C4-21F8087D05D1}"/>
                </a:ext>
              </a:extLst>
            </p:cNvPr>
            <p:cNvSpPr/>
            <p:nvPr/>
          </p:nvSpPr>
          <p:spPr>
            <a:xfrm>
              <a:off x="8078706" y="946989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703;p38">
              <a:extLst>
                <a:ext uri="{FF2B5EF4-FFF2-40B4-BE49-F238E27FC236}">
                  <a16:creationId xmlns:a16="http://schemas.microsoft.com/office/drawing/2014/main" id="{BA212084-EA55-9289-A44B-532FDCFF9FA4}"/>
                </a:ext>
              </a:extLst>
            </p:cNvPr>
            <p:cNvSpPr/>
            <p:nvPr/>
          </p:nvSpPr>
          <p:spPr>
            <a:xfrm>
              <a:off x="8078706" y="974156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704;p38">
              <a:extLst>
                <a:ext uri="{FF2B5EF4-FFF2-40B4-BE49-F238E27FC236}">
                  <a16:creationId xmlns:a16="http://schemas.microsoft.com/office/drawing/2014/main" id="{F2A85C22-620E-E6E9-AB3A-68F85B353AB2}"/>
                </a:ext>
              </a:extLst>
            </p:cNvPr>
            <p:cNvSpPr/>
            <p:nvPr/>
          </p:nvSpPr>
          <p:spPr>
            <a:xfrm>
              <a:off x="8078706" y="1001323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396;p31">
            <a:extLst>
              <a:ext uri="{FF2B5EF4-FFF2-40B4-BE49-F238E27FC236}">
                <a16:creationId xmlns:a16="http://schemas.microsoft.com/office/drawing/2014/main" id="{E63E8280-14DE-F4DB-C1AE-462B62201DBE}"/>
              </a:ext>
            </a:extLst>
          </p:cNvPr>
          <p:cNvGrpSpPr/>
          <p:nvPr/>
        </p:nvGrpSpPr>
        <p:grpSpPr>
          <a:xfrm>
            <a:off x="6800298" y="4887791"/>
            <a:ext cx="1098804" cy="732535"/>
            <a:chOff x="8118467" y="4032000"/>
            <a:chExt cx="1098804" cy="732535"/>
          </a:xfrm>
        </p:grpSpPr>
        <p:sp>
          <p:nvSpPr>
            <p:cNvPr id="10" name="Google Shape;397;p31">
              <a:extLst>
                <a:ext uri="{FF2B5EF4-FFF2-40B4-BE49-F238E27FC236}">
                  <a16:creationId xmlns:a16="http://schemas.microsoft.com/office/drawing/2014/main" id="{D183D6C0-1FA5-BA04-C023-426A720D7F2E}"/>
                </a:ext>
              </a:extLst>
            </p:cNvPr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98;p31">
              <a:extLst>
                <a:ext uri="{FF2B5EF4-FFF2-40B4-BE49-F238E27FC236}">
                  <a16:creationId xmlns:a16="http://schemas.microsoft.com/office/drawing/2014/main" id="{E744226F-1872-55F7-B43D-72C3D0C2DCCA}"/>
                </a:ext>
              </a:extLst>
            </p:cNvPr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99;p31">
              <a:extLst>
                <a:ext uri="{FF2B5EF4-FFF2-40B4-BE49-F238E27FC236}">
                  <a16:creationId xmlns:a16="http://schemas.microsoft.com/office/drawing/2014/main" id="{DB6EC0BC-981A-F8CE-1C1A-1334E17CF2C2}"/>
                </a:ext>
              </a:extLst>
            </p:cNvPr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00;p31">
              <a:extLst>
                <a:ext uri="{FF2B5EF4-FFF2-40B4-BE49-F238E27FC236}">
                  <a16:creationId xmlns:a16="http://schemas.microsoft.com/office/drawing/2014/main" id="{481B9138-2EEF-6CBA-0E89-F06A38C3E4AC}"/>
                </a:ext>
              </a:extLst>
            </p:cNvPr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01;p31">
              <a:extLst>
                <a:ext uri="{FF2B5EF4-FFF2-40B4-BE49-F238E27FC236}">
                  <a16:creationId xmlns:a16="http://schemas.microsoft.com/office/drawing/2014/main" id="{414833C2-5E73-057A-D4E8-22068883C656}"/>
                </a:ext>
              </a:extLst>
            </p:cNvPr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02;p31">
              <a:extLst>
                <a:ext uri="{FF2B5EF4-FFF2-40B4-BE49-F238E27FC236}">
                  <a16:creationId xmlns:a16="http://schemas.microsoft.com/office/drawing/2014/main" id="{AAB71469-A52E-06AB-A0B1-CB2209F7BC09}"/>
                </a:ext>
              </a:extLst>
            </p:cNvPr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03;p31">
              <a:extLst>
                <a:ext uri="{FF2B5EF4-FFF2-40B4-BE49-F238E27FC236}">
                  <a16:creationId xmlns:a16="http://schemas.microsoft.com/office/drawing/2014/main" id="{96C67EBE-A197-C34F-6EDD-D3A153C71E04}"/>
                </a:ext>
              </a:extLst>
            </p:cNvPr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04;p31">
              <a:extLst>
                <a:ext uri="{FF2B5EF4-FFF2-40B4-BE49-F238E27FC236}">
                  <a16:creationId xmlns:a16="http://schemas.microsoft.com/office/drawing/2014/main" id="{AF33D6CA-24AD-AAAD-3E4E-D7180D1FCAE6}"/>
                </a:ext>
              </a:extLst>
            </p:cNvPr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05;p31">
              <a:extLst>
                <a:ext uri="{FF2B5EF4-FFF2-40B4-BE49-F238E27FC236}">
                  <a16:creationId xmlns:a16="http://schemas.microsoft.com/office/drawing/2014/main" id="{21D8FDAF-A90A-D98D-BC42-A2076BD0A84D}"/>
                </a:ext>
              </a:extLst>
            </p:cNvPr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06;p31">
              <a:extLst>
                <a:ext uri="{FF2B5EF4-FFF2-40B4-BE49-F238E27FC236}">
                  <a16:creationId xmlns:a16="http://schemas.microsoft.com/office/drawing/2014/main" id="{1413D57D-4160-CD3D-8660-2FE928428514}"/>
                </a:ext>
              </a:extLst>
            </p:cNvPr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07;p31">
              <a:extLst>
                <a:ext uri="{FF2B5EF4-FFF2-40B4-BE49-F238E27FC236}">
                  <a16:creationId xmlns:a16="http://schemas.microsoft.com/office/drawing/2014/main" id="{E39EAF30-2E6B-6456-6A79-AB4D9D8BED58}"/>
                </a:ext>
              </a:extLst>
            </p:cNvPr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08;p31">
              <a:extLst>
                <a:ext uri="{FF2B5EF4-FFF2-40B4-BE49-F238E27FC236}">
                  <a16:creationId xmlns:a16="http://schemas.microsoft.com/office/drawing/2014/main" id="{11D6BE68-4EAD-9153-6519-5E55A8473C84}"/>
                </a:ext>
              </a:extLst>
            </p:cNvPr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09;p31">
              <a:extLst>
                <a:ext uri="{FF2B5EF4-FFF2-40B4-BE49-F238E27FC236}">
                  <a16:creationId xmlns:a16="http://schemas.microsoft.com/office/drawing/2014/main" id="{1DDAFE07-FAAC-6414-0DB3-0B9021C6818B}"/>
                </a:ext>
              </a:extLst>
            </p:cNvPr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10;p31">
              <a:extLst>
                <a:ext uri="{FF2B5EF4-FFF2-40B4-BE49-F238E27FC236}">
                  <a16:creationId xmlns:a16="http://schemas.microsoft.com/office/drawing/2014/main" id="{3C470188-8E0B-2B7A-9D2C-5657B81F15AB}"/>
                </a:ext>
              </a:extLst>
            </p:cNvPr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11;p31">
              <a:extLst>
                <a:ext uri="{FF2B5EF4-FFF2-40B4-BE49-F238E27FC236}">
                  <a16:creationId xmlns:a16="http://schemas.microsoft.com/office/drawing/2014/main" id="{0E026507-4379-42E8-B370-0EAB75EEBE6A}"/>
                </a:ext>
              </a:extLst>
            </p:cNvPr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12;p31">
              <a:extLst>
                <a:ext uri="{FF2B5EF4-FFF2-40B4-BE49-F238E27FC236}">
                  <a16:creationId xmlns:a16="http://schemas.microsoft.com/office/drawing/2014/main" id="{8484F60C-205C-99F1-CC44-6E95BD31E44F}"/>
                </a:ext>
              </a:extLst>
            </p:cNvPr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13;p31">
              <a:extLst>
                <a:ext uri="{FF2B5EF4-FFF2-40B4-BE49-F238E27FC236}">
                  <a16:creationId xmlns:a16="http://schemas.microsoft.com/office/drawing/2014/main" id="{00DF698D-5B4F-5923-7784-359259EF42C7}"/>
                </a:ext>
              </a:extLst>
            </p:cNvPr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14;p31">
              <a:extLst>
                <a:ext uri="{FF2B5EF4-FFF2-40B4-BE49-F238E27FC236}">
                  <a16:creationId xmlns:a16="http://schemas.microsoft.com/office/drawing/2014/main" id="{6CFB24D6-C401-7F85-3AD3-6445265EB613}"/>
                </a:ext>
              </a:extLst>
            </p:cNvPr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15;p31">
              <a:extLst>
                <a:ext uri="{FF2B5EF4-FFF2-40B4-BE49-F238E27FC236}">
                  <a16:creationId xmlns:a16="http://schemas.microsoft.com/office/drawing/2014/main" id="{9A865355-5BE0-8149-CAFC-9E068218D4CA}"/>
                </a:ext>
              </a:extLst>
            </p:cNvPr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16;p31">
              <a:extLst>
                <a:ext uri="{FF2B5EF4-FFF2-40B4-BE49-F238E27FC236}">
                  <a16:creationId xmlns:a16="http://schemas.microsoft.com/office/drawing/2014/main" id="{0758059C-684F-D71D-ED2D-65F19CE14510}"/>
                </a:ext>
              </a:extLst>
            </p:cNvPr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17;p31">
              <a:extLst>
                <a:ext uri="{FF2B5EF4-FFF2-40B4-BE49-F238E27FC236}">
                  <a16:creationId xmlns:a16="http://schemas.microsoft.com/office/drawing/2014/main" id="{EA55A2CA-1B10-6376-4957-AD902E94F572}"/>
                </a:ext>
              </a:extLst>
            </p:cNvPr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18;p31">
              <a:extLst>
                <a:ext uri="{FF2B5EF4-FFF2-40B4-BE49-F238E27FC236}">
                  <a16:creationId xmlns:a16="http://schemas.microsoft.com/office/drawing/2014/main" id="{CE13EB3B-A2D7-F0EE-FC86-5771FE2763C7}"/>
                </a:ext>
              </a:extLst>
            </p:cNvPr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19;p31">
              <a:extLst>
                <a:ext uri="{FF2B5EF4-FFF2-40B4-BE49-F238E27FC236}">
                  <a16:creationId xmlns:a16="http://schemas.microsoft.com/office/drawing/2014/main" id="{46A4EF3C-FD8E-C150-E26C-99C04E4FEB2D}"/>
                </a:ext>
              </a:extLst>
            </p:cNvPr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20;p31">
              <a:extLst>
                <a:ext uri="{FF2B5EF4-FFF2-40B4-BE49-F238E27FC236}">
                  <a16:creationId xmlns:a16="http://schemas.microsoft.com/office/drawing/2014/main" id="{A3460B03-30EE-757D-CE9E-C622B3A1634C}"/>
                </a:ext>
              </a:extLst>
            </p:cNvPr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21;p31">
              <a:extLst>
                <a:ext uri="{FF2B5EF4-FFF2-40B4-BE49-F238E27FC236}">
                  <a16:creationId xmlns:a16="http://schemas.microsoft.com/office/drawing/2014/main" id="{0B5EDFAB-2B69-A956-D168-D953C1A20BA5}"/>
                </a:ext>
              </a:extLst>
            </p:cNvPr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22;p31">
              <a:extLst>
                <a:ext uri="{FF2B5EF4-FFF2-40B4-BE49-F238E27FC236}">
                  <a16:creationId xmlns:a16="http://schemas.microsoft.com/office/drawing/2014/main" id="{293C936B-23C9-464E-B3F8-C759A9F10A41}"/>
                </a:ext>
              </a:extLst>
            </p:cNvPr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23;p31">
              <a:extLst>
                <a:ext uri="{FF2B5EF4-FFF2-40B4-BE49-F238E27FC236}">
                  <a16:creationId xmlns:a16="http://schemas.microsoft.com/office/drawing/2014/main" id="{738CD790-6337-2A3B-A48C-640B989AEBB9}"/>
                </a:ext>
              </a:extLst>
            </p:cNvPr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24;p31">
              <a:extLst>
                <a:ext uri="{FF2B5EF4-FFF2-40B4-BE49-F238E27FC236}">
                  <a16:creationId xmlns:a16="http://schemas.microsoft.com/office/drawing/2014/main" id="{29DCC58D-42C7-0469-EDC5-ED036A66FB73}"/>
                </a:ext>
              </a:extLst>
            </p:cNvPr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25;p31">
              <a:extLst>
                <a:ext uri="{FF2B5EF4-FFF2-40B4-BE49-F238E27FC236}">
                  <a16:creationId xmlns:a16="http://schemas.microsoft.com/office/drawing/2014/main" id="{7B216393-D6BB-6F00-2713-1D006F761CD5}"/>
                </a:ext>
              </a:extLst>
            </p:cNvPr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26;p31">
              <a:extLst>
                <a:ext uri="{FF2B5EF4-FFF2-40B4-BE49-F238E27FC236}">
                  <a16:creationId xmlns:a16="http://schemas.microsoft.com/office/drawing/2014/main" id="{3BCA07F5-74AE-EA15-5FA2-AD4EB7266342}"/>
                </a:ext>
              </a:extLst>
            </p:cNvPr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27;p31">
              <a:extLst>
                <a:ext uri="{FF2B5EF4-FFF2-40B4-BE49-F238E27FC236}">
                  <a16:creationId xmlns:a16="http://schemas.microsoft.com/office/drawing/2014/main" id="{49FEFA6D-79AB-BE2C-22C0-941C579FEBD2}"/>
                </a:ext>
              </a:extLst>
            </p:cNvPr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28;p31">
              <a:extLst>
                <a:ext uri="{FF2B5EF4-FFF2-40B4-BE49-F238E27FC236}">
                  <a16:creationId xmlns:a16="http://schemas.microsoft.com/office/drawing/2014/main" id="{3382FF10-464A-646C-5F43-BECE116823E6}"/>
                </a:ext>
              </a:extLst>
            </p:cNvPr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29;p31">
              <a:extLst>
                <a:ext uri="{FF2B5EF4-FFF2-40B4-BE49-F238E27FC236}">
                  <a16:creationId xmlns:a16="http://schemas.microsoft.com/office/drawing/2014/main" id="{635EED95-33CF-9060-74D6-E055939DDA95}"/>
                </a:ext>
              </a:extLst>
            </p:cNvPr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0;p31">
              <a:extLst>
                <a:ext uri="{FF2B5EF4-FFF2-40B4-BE49-F238E27FC236}">
                  <a16:creationId xmlns:a16="http://schemas.microsoft.com/office/drawing/2014/main" id="{FFC2AC1D-DDF2-1C19-5B9F-14F38FE25781}"/>
                </a:ext>
              </a:extLst>
            </p:cNvPr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31;p31">
              <a:extLst>
                <a:ext uri="{FF2B5EF4-FFF2-40B4-BE49-F238E27FC236}">
                  <a16:creationId xmlns:a16="http://schemas.microsoft.com/office/drawing/2014/main" id="{3BFAF01B-4B0D-9743-617E-5D2182C25FDF}"/>
                </a:ext>
              </a:extLst>
            </p:cNvPr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32;p31">
              <a:extLst>
                <a:ext uri="{FF2B5EF4-FFF2-40B4-BE49-F238E27FC236}">
                  <a16:creationId xmlns:a16="http://schemas.microsoft.com/office/drawing/2014/main" id="{6A011BFF-8B29-3C90-D421-CB0E0658E4B6}"/>
                </a:ext>
              </a:extLst>
            </p:cNvPr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33;p31">
              <a:extLst>
                <a:ext uri="{FF2B5EF4-FFF2-40B4-BE49-F238E27FC236}">
                  <a16:creationId xmlns:a16="http://schemas.microsoft.com/office/drawing/2014/main" id="{FFC2773A-97FF-B74C-C60C-3FC2F24DB6CC}"/>
                </a:ext>
              </a:extLst>
            </p:cNvPr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Image 3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719AF012-D3D8-0071-A822-FBF879AFE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258" y="1084576"/>
            <a:ext cx="4678532" cy="353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69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7650B-1BCF-3789-0D75-9004F711E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5;p37">
            <a:extLst>
              <a:ext uri="{FF2B5EF4-FFF2-40B4-BE49-F238E27FC236}">
                <a16:creationId xmlns:a16="http://schemas.microsoft.com/office/drawing/2014/main" id="{B9CE9D84-DBDE-9AB1-F0A5-577E2A94B0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800" dirty="0"/>
              <a:t>Architecture FPN</a:t>
            </a:r>
            <a:endParaRPr sz="2800" dirty="0"/>
          </a:p>
        </p:txBody>
      </p:sp>
      <p:grpSp>
        <p:nvGrpSpPr>
          <p:cNvPr id="41" name="Google Shape;1441;p57">
            <a:extLst>
              <a:ext uri="{FF2B5EF4-FFF2-40B4-BE49-F238E27FC236}">
                <a16:creationId xmlns:a16="http://schemas.microsoft.com/office/drawing/2014/main" id="{301A4DD2-BF3A-CDB5-DFFA-B5AA461F63F9}"/>
              </a:ext>
            </a:extLst>
          </p:cNvPr>
          <p:cNvGrpSpPr/>
          <p:nvPr/>
        </p:nvGrpSpPr>
        <p:grpSpPr>
          <a:xfrm>
            <a:off x="-137236" y="4721026"/>
            <a:ext cx="533033" cy="533033"/>
            <a:chOff x="4049800" y="640400"/>
            <a:chExt cx="858900" cy="858900"/>
          </a:xfrm>
        </p:grpSpPr>
        <p:sp>
          <p:nvSpPr>
            <p:cNvPr id="42" name="Google Shape;1442;p57">
              <a:extLst>
                <a:ext uri="{FF2B5EF4-FFF2-40B4-BE49-F238E27FC236}">
                  <a16:creationId xmlns:a16="http://schemas.microsoft.com/office/drawing/2014/main" id="{2E8BF726-B7E5-31C2-34A3-1179DB928322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D27FE9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443;p57">
              <a:extLst>
                <a:ext uri="{FF2B5EF4-FFF2-40B4-BE49-F238E27FC236}">
                  <a16:creationId xmlns:a16="http://schemas.microsoft.com/office/drawing/2014/main" id="{B114FCED-9C64-E7D7-ECE7-F7D87BA2EDF2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" name="Google Shape;690;p38">
            <a:extLst>
              <a:ext uri="{FF2B5EF4-FFF2-40B4-BE49-F238E27FC236}">
                <a16:creationId xmlns:a16="http://schemas.microsoft.com/office/drawing/2014/main" id="{ABB594E3-8301-4E78-A1B7-C36502D9E8DF}"/>
              </a:ext>
            </a:extLst>
          </p:cNvPr>
          <p:cNvGrpSpPr/>
          <p:nvPr/>
        </p:nvGrpSpPr>
        <p:grpSpPr>
          <a:xfrm>
            <a:off x="568642" y="3198104"/>
            <a:ext cx="867244" cy="731406"/>
            <a:chOff x="7329141" y="362469"/>
            <a:chExt cx="1022136" cy="829949"/>
          </a:xfrm>
        </p:grpSpPr>
        <p:sp>
          <p:nvSpPr>
            <p:cNvPr id="90" name="Google Shape;691;p38">
              <a:extLst>
                <a:ext uri="{FF2B5EF4-FFF2-40B4-BE49-F238E27FC236}">
                  <a16:creationId xmlns:a16="http://schemas.microsoft.com/office/drawing/2014/main" id="{CD700273-CBA5-3FC6-3E42-BC929A1A684A}"/>
                </a:ext>
              </a:extLst>
            </p:cNvPr>
            <p:cNvSpPr/>
            <p:nvPr/>
          </p:nvSpPr>
          <p:spPr>
            <a:xfrm>
              <a:off x="7329141" y="362469"/>
              <a:ext cx="1022136" cy="829949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692;p38">
              <a:extLst>
                <a:ext uri="{FF2B5EF4-FFF2-40B4-BE49-F238E27FC236}">
                  <a16:creationId xmlns:a16="http://schemas.microsoft.com/office/drawing/2014/main" id="{C4DDB169-5A87-E2EB-56CC-E5665AA8D86E}"/>
                </a:ext>
              </a:extLst>
            </p:cNvPr>
            <p:cNvSpPr/>
            <p:nvPr/>
          </p:nvSpPr>
          <p:spPr>
            <a:xfrm>
              <a:off x="7479397" y="507863"/>
              <a:ext cx="275724" cy="489918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693;p38">
              <a:extLst>
                <a:ext uri="{FF2B5EF4-FFF2-40B4-BE49-F238E27FC236}">
                  <a16:creationId xmlns:a16="http://schemas.microsoft.com/office/drawing/2014/main" id="{BD981BAA-7467-333D-B286-AFA8DE59BBCE}"/>
                </a:ext>
              </a:extLst>
            </p:cNvPr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102" name="Google Shape;694;p38">
                <a:extLst>
                  <a:ext uri="{FF2B5EF4-FFF2-40B4-BE49-F238E27FC236}">
                    <a16:creationId xmlns:a16="http://schemas.microsoft.com/office/drawing/2014/main" id="{93D03F68-B38D-1563-5810-2FADD41119B1}"/>
                  </a:ext>
                </a:extLst>
              </p:cNvPr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695;p38">
                <a:extLst>
                  <a:ext uri="{FF2B5EF4-FFF2-40B4-BE49-F238E27FC236}">
                    <a16:creationId xmlns:a16="http://schemas.microsoft.com/office/drawing/2014/main" id="{FC176671-6F9F-8698-31BC-3FFE61F4DF82}"/>
                  </a:ext>
                </a:extLst>
              </p:cNvPr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696;p38">
              <a:extLst>
                <a:ext uri="{FF2B5EF4-FFF2-40B4-BE49-F238E27FC236}">
                  <a16:creationId xmlns:a16="http://schemas.microsoft.com/office/drawing/2014/main" id="{38D22E08-4F1B-AB2E-F6BD-4B2BE338E7AD}"/>
                </a:ext>
              </a:extLst>
            </p:cNvPr>
            <p:cNvSpPr/>
            <p:nvPr/>
          </p:nvSpPr>
          <p:spPr>
            <a:xfrm>
              <a:off x="7755275" y="507863"/>
              <a:ext cx="222278" cy="438881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697;p38">
              <a:extLst>
                <a:ext uri="{FF2B5EF4-FFF2-40B4-BE49-F238E27FC236}">
                  <a16:creationId xmlns:a16="http://schemas.microsoft.com/office/drawing/2014/main" id="{88D3E48E-57F4-5045-342D-62D5E7712346}"/>
                </a:ext>
              </a:extLst>
            </p:cNvPr>
            <p:cNvSpPr/>
            <p:nvPr/>
          </p:nvSpPr>
          <p:spPr>
            <a:xfrm>
              <a:off x="7918481" y="577354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698;p38">
              <a:extLst>
                <a:ext uri="{FF2B5EF4-FFF2-40B4-BE49-F238E27FC236}">
                  <a16:creationId xmlns:a16="http://schemas.microsoft.com/office/drawing/2014/main" id="{80A23AC8-532A-EE4B-B09F-6202D3A8C71B}"/>
                </a:ext>
              </a:extLst>
            </p:cNvPr>
            <p:cNvSpPr/>
            <p:nvPr/>
          </p:nvSpPr>
          <p:spPr>
            <a:xfrm>
              <a:off x="7986379" y="855683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699;p38">
              <a:extLst>
                <a:ext uri="{FF2B5EF4-FFF2-40B4-BE49-F238E27FC236}">
                  <a16:creationId xmlns:a16="http://schemas.microsoft.com/office/drawing/2014/main" id="{3A78DCD8-901E-E6F8-A59F-71DFB01029C1}"/>
                </a:ext>
              </a:extLst>
            </p:cNvPr>
            <p:cNvSpPr/>
            <p:nvPr/>
          </p:nvSpPr>
          <p:spPr>
            <a:xfrm>
              <a:off x="8078706" y="664248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700;p38">
              <a:extLst>
                <a:ext uri="{FF2B5EF4-FFF2-40B4-BE49-F238E27FC236}">
                  <a16:creationId xmlns:a16="http://schemas.microsoft.com/office/drawing/2014/main" id="{241FC9E9-F41B-9D17-3650-E966FD70D9EB}"/>
                </a:ext>
              </a:extLst>
            </p:cNvPr>
            <p:cNvSpPr/>
            <p:nvPr/>
          </p:nvSpPr>
          <p:spPr>
            <a:xfrm>
              <a:off x="8078706" y="691415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701;p38">
              <a:extLst>
                <a:ext uri="{FF2B5EF4-FFF2-40B4-BE49-F238E27FC236}">
                  <a16:creationId xmlns:a16="http://schemas.microsoft.com/office/drawing/2014/main" id="{AC6248F9-6A33-0052-4D40-ED2297414FE5}"/>
                </a:ext>
              </a:extLst>
            </p:cNvPr>
            <p:cNvSpPr/>
            <p:nvPr/>
          </p:nvSpPr>
          <p:spPr>
            <a:xfrm>
              <a:off x="8078706" y="718541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702;p38">
              <a:extLst>
                <a:ext uri="{FF2B5EF4-FFF2-40B4-BE49-F238E27FC236}">
                  <a16:creationId xmlns:a16="http://schemas.microsoft.com/office/drawing/2014/main" id="{D2D71B9F-2EA1-EBF2-CDCD-06A075983F7A}"/>
                </a:ext>
              </a:extLst>
            </p:cNvPr>
            <p:cNvSpPr/>
            <p:nvPr/>
          </p:nvSpPr>
          <p:spPr>
            <a:xfrm>
              <a:off x="8078706" y="946989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703;p38">
              <a:extLst>
                <a:ext uri="{FF2B5EF4-FFF2-40B4-BE49-F238E27FC236}">
                  <a16:creationId xmlns:a16="http://schemas.microsoft.com/office/drawing/2014/main" id="{925BA19E-8BF7-7094-3CF3-BCBE7C5F9D31}"/>
                </a:ext>
              </a:extLst>
            </p:cNvPr>
            <p:cNvSpPr/>
            <p:nvPr/>
          </p:nvSpPr>
          <p:spPr>
            <a:xfrm>
              <a:off x="8078706" y="974156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704;p38">
              <a:extLst>
                <a:ext uri="{FF2B5EF4-FFF2-40B4-BE49-F238E27FC236}">
                  <a16:creationId xmlns:a16="http://schemas.microsoft.com/office/drawing/2014/main" id="{314E9B77-7CB5-45AF-2C00-0D3DEB1002F1}"/>
                </a:ext>
              </a:extLst>
            </p:cNvPr>
            <p:cNvSpPr/>
            <p:nvPr/>
          </p:nvSpPr>
          <p:spPr>
            <a:xfrm>
              <a:off x="8078706" y="1001323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396;p31">
            <a:extLst>
              <a:ext uri="{FF2B5EF4-FFF2-40B4-BE49-F238E27FC236}">
                <a16:creationId xmlns:a16="http://schemas.microsoft.com/office/drawing/2014/main" id="{18A0D24F-D022-2C29-BB2A-137C3F34D137}"/>
              </a:ext>
            </a:extLst>
          </p:cNvPr>
          <p:cNvGrpSpPr/>
          <p:nvPr/>
        </p:nvGrpSpPr>
        <p:grpSpPr>
          <a:xfrm>
            <a:off x="6800298" y="4887791"/>
            <a:ext cx="1098804" cy="732535"/>
            <a:chOff x="8118467" y="4032000"/>
            <a:chExt cx="1098804" cy="732535"/>
          </a:xfrm>
        </p:grpSpPr>
        <p:sp>
          <p:nvSpPr>
            <p:cNvPr id="10" name="Google Shape;397;p31">
              <a:extLst>
                <a:ext uri="{FF2B5EF4-FFF2-40B4-BE49-F238E27FC236}">
                  <a16:creationId xmlns:a16="http://schemas.microsoft.com/office/drawing/2014/main" id="{49100209-0947-389E-94A9-5AC4714EC0FC}"/>
                </a:ext>
              </a:extLst>
            </p:cNvPr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98;p31">
              <a:extLst>
                <a:ext uri="{FF2B5EF4-FFF2-40B4-BE49-F238E27FC236}">
                  <a16:creationId xmlns:a16="http://schemas.microsoft.com/office/drawing/2014/main" id="{6C89F89E-AF11-1C97-0ADB-3A37A84EEE6A}"/>
                </a:ext>
              </a:extLst>
            </p:cNvPr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99;p31">
              <a:extLst>
                <a:ext uri="{FF2B5EF4-FFF2-40B4-BE49-F238E27FC236}">
                  <a16:creationId xmlns:a16="http://schemas.microsoft.com/office/drawing/2014/main" id="{2CD1E5BA-A9EF-6957-6DC8-110D0A34FD33}"/>
                </a:ext>
              </a:extLst>
            </p:cNvPr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00;p31">
              <a:extLst>
                <a:ext uri="{FF2B5EF4-FFF2-40B4-BE49-F238E27FC236}">
                  <a16:creationId xmlns:a16="http://schemas.microsoft.com/office/drawing/2014/main" id="{264F10F3-B53B-DB7B-5F93-0005D3628008}"/>
                </a:ext>
              </a:extLst>
            </p:cNvPr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01;p31">
              <a:extLst>
                <a:ext uri="{FF2B5EF4-FFF2-40B4-BE49-F238E27FC236}">
                  <a16:creationId xmlns:a16="http://schemas.microsoft.com/office/drawing/2014/main" id="{40A6F104-B030-DBD1-3741-92600BC5ACEB}"/>
                </a:ext>
              </a:extLst>
            </p:cNvPr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02;p31">
              <a:extLst>
                <a:ext uri="{FF2B5EF4-FFF2-40B4-BE49-F238E27FC236}">
                  <a16:creationId xmlns:a16="http://schemas.microsoft.com/office/drawing/2014/main" id="{A6B20CF1-DB8B-9F67-7DD5-7DD939A68388}"/>
                </a:ext>
              </a:extLst>
            </p:cNvPr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03;p31">
              <a:extLst>
                <a:ext uri="{FF2B5EF4-FFF2-40B4-BE49-F238E27FC236}">
                  <a16:creationId xmlns:a16="http://schemas.microsoft.com/office/drawing/2014/main" id="{2A442866-315C-23B0-DEE2-EA97755BFB26}"/>
                </a:ext>
              </a:extLst>
            </p:cNvPr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04;p31">
              <a:extLst>
                <a:ext uri="{FF2B5EF4-FFF2-40B4-BE49-F238E27FC236}">
                  <a16:creationId xmlns:a16="http://schemas.microsoft.com/office/drawing/2014/main" id="{B5024340-3AD4-D8AF-ED2D-18D9D4BBB9C5}"/>
                </a:ext>
              </a:extLst>
            </p:cNvPr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05;p31">
              <a:extLst>
                <a:ext uri="{FF2B5EF4-FFF2-40B4-BE49-F238E27FC236}">
                  <a16:creationId xmlns:a16="http://schemas.microsoft.com/office/drawing/2014/main" id="{6AEF5540-D3FB-B95B-9922-B43D869A65EF}"/>
                </a:ext>
              </a:extLst>
            </p:cNvPr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06;p31">
              <a:extLst>
                <a:ext uri="{FF2B5EF4-FFF2-40B4-BE49-F238E27FC236}">
                  <a16:creationId xmlns:a16="http://schemas.microsoft.com/office/drawing/2014/main" id="{66F01F9B-FC87-3C7F-9BAD-C25147061534}"/>
                </a:ext>
              </a:extLst>
            </p:cNvPr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07;p31">
              <a:extLst>
                <a:ext uri="{FF2B5EF4-FFF2-40B4-BE49-F238E27FC236}">
                  <a16:creationId xmlns:a16="http://schemas.microsoft.com/office/drawing/2014/main" id="{A86D0B74-B75A-2871-9863-19FF06E3D872}"/>
                </a:ext>
              </a:extLst>
            </p:cNvPr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08;p31">
              <a:extLst>
                <a:ext uri="{FF2B5EF4-FFF2-40B4-BE49-F238E27FC236}">
                  <a16:creationId xmlns:a16="http://schemas.microsoft.com/office/drawing/2014/main" id="{79814F32-7656-9E23-C063-8E951F42C990}"/>
                </a:ext>
              </a:extLst>
            </p:cNvPr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09;p31">
              <a:extLst>
                <a:ext uri="{FF2B5EF4-FFF2-40B4-BE49-F238E27FC236}">
                  <a16:creationId xmlns:a16="http://schemas.microsoft.com/office/drawing/2014/main" id="{FFE335B1-AB17-92A2-8735-E63F0E311B45}"/>
                </a:ext>
              </a:extLst>
            </p:cNvPr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10;p31">
              <a:extLst>
                <a:ext uri="{FF2B5EF4-FFF2-40B4-BE49-F238E27FC236}">
                  <a16:creationId xmlns:a16="http://schemas.microsoft.com/office/drawing/2014/main" id="{27C900D2-C31E-4B92-125C-4FAF3957B12F}"/>
                </a:ext>
              </a:extLst>
            </p:cNvPr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11;p31">
              <a:extLst>
                <a:ext uri="{FF2B5EF4-FFF2-40B4-BE49-F238E27FC236}">
                  <a16:creationId xmlns:a16="http://schemas.microsoft.com/office/drawing/2014/main" id="{EA8CE3DB-BD97-1878-FE9B-005645471589}"/>
                </a:ext>
              </a:extLst>
            </p:cNvPr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12;p31">
              <a:extLst>
                <a:ext uri="{FF2B5EF4-FFF2-40B4-BE49-F238E27FC236}">
                  <a16:creationId xmlns:a16="http://schemas.microsoft.com/office/drawing/2014/main" id="{0F91E2C6-6E02-7850-C305-0B72A6AD033A}"/>
                </a:ext>
              </a:extLst>
            </p:cNvPr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13;p31">
              <a:extLst>
                <a:ext uri="{FF2B5EF4-FFF2-40B4-BE49-F238E27FC236}">
                  <a16:creationId xmlns:a16="http://schemas.microsoft.com/office/drawing/2014/main" id="{EA2DFD85-12AF-44A6-8BED-61184C3FFC55}"/>
                </a:ext>
              </a:extLst>
            </p:cNvPr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14;p31">
              <a:extLst>
                <a:ext uri="{FF2B5EF4-FFF2-40B4-BE49-F238E27FC236}">
                  <a16:creationId xmlns:a16="http://schemas.microsoft.com/office/drawing/2014/main" id="{2313CDCE-5C5D-493F-2A18-2822AEAB5607}"/>
                </a:ext>
              </a:extLst>
            </p:cNvPr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15;p31">
              <a:extLst>
                <a:ext uri="{FF2B5EF4-FFF2-40B4-BE49-F238E27FC236}">
                  <a16:creationId xmlns:a16="http://schemas.microsoft.com/office/drawing/2014/main" id="{17E08576-4C41-54C5-6F4A-9651471CA0C1}"/>
                </a:ext>
              </a:extLst>
            </p:cNvPr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16;p31">
              <a:extLst>
                <a:ext uri="{FF2B5EF4-FFF2-40B4-BE49-F238E27FC236}">
                  <a16:creationId xmlns:a16="http://schemas.microsoft.com/office/drawing/2014/main" id="{D47B8A6B-8AD6-654D-D63D-BB588C48AADA}"/>
                </a:ext>
              </a:extLst>
            </p:cNvPr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17;p31">
              <a:extLst>
                <a:ext uri="{FF2B5EF4-FFF2-40B4-BE49-F238E27FC236}">
                  <a16:creationId xmlns:a16="http://schemas.microsoft.com/office/drawing/2014/main" id="{7D9CBDD0-9692-93E1-0FE6-AF076223DDE3}"/>
                </a:ext>
              </a:extLst>
            </p:cNvPr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18;p31">
              <a:extLst>
                <a:ext uri="{FF2B5EF4-FFF2-40B4-BE49-F238E27FC236}">
                  <a16:creationId xmlns:a16="http://schemas.microsoft.com/office/drawing/2014/main" id="{28E34DAF-13A0-BA3E-CC90-3468B1DCC45E}"/>
                </a:ext>
              </a:extLst>
            </p:cNvPr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19;p31">
              <a:extLst>
                <a:ext uri="{FF2B5EF4-FFF2-40B4-BE49-F238E27FC236}">
                  <a16:creationId xmlns:a16="http://schemas.microsoft.com/office/drawing/2014/main" id="{5128772B-7FF3-2A74-BD8B-5C764154F9BD}"/>
                </a:ext>
              </a:extLst>
            </p:cNvPr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20;p31">
              <a:extLst>
                <a:ext uri="{FF2B5EF4-FFF2-40B4-BE49-F238E27FC236}">
                  <a16:creationId xmlns:a16="http://schemas.microsoft.com/office/drawing/2014/main" id="{9102E856-B72B-A909-55C2-92B2C8435233}"/>
                </a:ext>
              </a:extLst>
            </p:cNvPr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21;p31">
              <a:extLst>
                <a:ext uri="{FF2B5EF4-FFF2-40B4-BE49-F238E27FC236}">
                  <a16:creationId xmlns:a16="http://schemas.microsoft.com/office/drawing/2014/main" id="{274916F7-ED88-1282-60A0-40C5E77E283A}"/>
                </a:ext>
              </a:extLst>
            </p:cNvPr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22;p31">
              <a:extLst>
                <a:ext uri="{FF2B5EF4-FFF2-40B4-BE49-F238E27FC236}">
                  <a16:creationId xmlns:a16="http://schemas.microsoft.com/office/drawing/2014/main" id="{8E626EB2-AD2B-2DF1-0C0E-9F32AA52C51D}"/>
                </a:ext>
              </a:extLst>
            </p:cNvPr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23;p31">
              <a:extLst>
                <a:ext uri="{FF2B5EF4-FFF2-40B4-BE49-F238E27FC236}">
                  <a16:creationId xmlns:a16="http://schemas.microsoft.com/office/drawing/2014/main" id="{EF0A791F-0336-4831-B742-E735ED1F9A1F}"/>
                </a:ext>
              </a:extLst>
            </p:cNvPr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24;p31">
              <a:extLst>
                <a:ext uri="{FF2B5EF4-FFF2-40B4-BE49-F238E27FC236}">
                  <a16:creationId xmlns:a16="http://schemas.microsoft.com/office/drawing/2014/main" id="{C5DC4A32-89BA-7240-F3DA-391F1143B83D}"/>
                </a:ext>
              </a:extLst>
            </p:cNvPr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25;p31">
              <a:extLst>
                <a:ext uri="{FF2B5EF4-FFF2-40B4-BE49-F238E27FC236}">
                  <a16:creationId xmlns:a16="http://schemas.microsoft.com/office/drawing/2014/main" id="{9C220D9E-5CF0-B7D0-5828-3E788A8E6239}"/>
                </a:ext>
              </a:extLst>
            </p:cNvPr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26;p31">
              <a:extLst>
                <a:ext uri="{FF2B5EF4-FFF2-40B4-BE49-F238E27FC236}">
                  <a16:creationId xmlns:a16="http://schemas.microsoft.com/office/drawing/2014/main" id="{2D089C62-7FE5-2AD2-9372-71E2112FA0BB}"/>
                </a:ext>
              </a:extLst>
            </p:cNvPr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27;p31">
              <a:extLst>
                <a:ext uri="{FF2B5EF4-FFF2-40B4-BE49-F238E27FC236}">
                  <a16:creationId xmlns:a16="http://schemas.microsoft.com/office/drawing/2014/main" id="{02A5F55B-AC2B-00E6-08A3-D45188C1AFAA}"/>
                </a:ext>
              </a:extLst>
            </p:cNvPr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28;p31">
              <a:extLst>
                <a:ext uri="{FF2B5EF4-FFF2-40B4-BE49-F238E27FC236}">
                  <a16:creationId xmlns:a16="http://schemas.microsoft.com/office/drawing/2014/main" id="{C557E407-FC9B-D7D3-DC1B-426F99F28A0A}"/>
                </a:ext>
              </a:extLst>
            </p:cNvPr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29;p31">
              <a:extLst>
                <a:ext uri="{FF2B5EF4-FFF2-40B4-BE49-F238E27FC236}">
                  <a16:creationId xmlns:a16="http://schemas.microsoft.com/office/drawing/2014/main" id="{ABA4F592-87BA-4D1D-2361-5DC15FFC9F4A}"/>
                </a:ext>
              </a:extLst>
            </p:cNvPr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0;p31">
              <a:extLst>
                <a:ext uri="{FF2B5EF4-FFF2-40B4-BE49-F238E27FC236}">
                  <a16:creationId xmlns:a16="http://schemas.microsoft.com/office/drawing/2014/main" id="{35F0474C-0B56-D967-99B3-3C1177186BB1}"/>
                </a:ext>
              </a:extLst>
            </p:cNvPr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31;p31">
              <a:extLst>
                <a:ext uri="{FF2B5EF4-FFF2-40B4-BE49-F238E27FC236}">
                  <a16:creationId xmlns:a16="http://schemas.microsoft.com/office/drawing/2014/main" id="{37E8544B-0B44-C31B-AF30-C801B833AF86}"/>
                </a:ext>
              </a:extLst>
            </p:cNvPr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32;p31">
              <a:extLst>
                <a:ext uri="{FF2B5EF4-FFF2-40B4-BE49-F238E27FC236}">
                  <a16:creationId xmlns:a16="http://schemas.microsoft.com/office/drawing/2014/main" id="{64031EF4-9035-9F66-0903-13EE0E5408C3}"/>
                </a:ext>
              </a:extLst>
            </p:cNvPr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33;p31">
              <a:extLst>
                <a:ext uri="{FF2B5EF4-FFF2-40B4-BE49-F238E27FC236}">
                  <a16:creationId xmlns:a16="http://schemas.microsoft.com/office/drawing/2014/main" id="{E3AAF4BE-F13B-F897-1A76-3D545AB2BE93}"/>
                </a:ext>
              </a:extLst>
            </p:cNvPr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Image 2" descr="Une image contenant texte, capture d’écran, diagramme, ordinateur&#10;&#10;Description générée automatiquement">
            <a:extLst>
              <a:ext uri="{FF2B5EF4-FFF2-40B4-BE49-F238E27FC236}">
                <a16:creationId xmlns:a16="http://schemas.microsoft.com/office/drawing/2014/main" id="{A4507B95-7ED2-B4B7-7165-CCFD6FA6C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778" y="1038736"/>
            <a:ext cx="4649520" cy="373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21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3B51C-FD14-5876-1B30-8B4ED3864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5;p37">
            <a:extLst>
              <a:ext uri="{FF2B5EF4-FFF2-40B4-BE49-F238E27FC236}">
                <a16:creationId xmlns:a16="http://schemas.microsoft.com/office/drawing/2014/main" id="{9769541E-0EFE-C7C0-22EA-1204F6FE16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800" dirty="0"/>
              <a:t>Architecture ResNet50</a:t>
            </a:r>
            <a:endParaRPr sz="2800" dirty="0"/>
          </a:p>
        </p:txBody>
      </p:sp>
      <p:grpSp>
        <p:nvGrpSpPr>
          <p:cNvPr id="41" name="Google Shape;1441;p57">
            <a:extLst>
              <a:ext uri="{FF2B5EF4-FFF2-40B4-BE49-F238E27FC236}">
                <a16:creationId xmlns:a16="http://schemas.microsoft.com/office/drawing/2014/main" id="{E273535E-4C80-6CFB-4F4B-5BF3650CCB43}"/>
              </a:ext>
            </a:extLst>
          </p:cNvPr>
          <p:cNvGrpSpPr/>
          <p:nvPr/>
        </p:nvGrpSpPr>
        <p:grpSpPr>
          <a:xfrm>
            <a:off x="-137236" y="4721026"/>
            <a:ext cx="533033" cy="533033"/>
            <a:chOff x="4049800" y="640400"/>
            <a:chExt cx="858900" cy="858900"/>
          </a:xfrm>
        </p:grpSpPr>
        <p:sp>
          <p:nvSpPr>
            <p:cNvPr id="42" name="Google Shape;1442;p57">
              <a:extLst>
                <a:ext uri="{FF2B5EF4-FFF2-40B4-BE49-F238E27FC236}">
                  <a16:creationId xmlns:a16="http://schemas.microsoft.com/office/drawing/2014/main" id="{5F999F6B-50EB-AAC5-A209-5F9CC35C0B12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D27FE9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443;p57">
              <a:extLst>
                <a:ext uri="{FF2B5EF4-FFF2-40B4-BE49-F238E27FC236}">
                  <a16:creationId xmlns:a16="http://schemas.microsoft.com/office/drawing/2014/main" id="{0783B4DB-850C-0533-2BFF-F22F4ABCB823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" name="Google Shape;690;p38">
            <a:extLst>
              <a:ext uri="{FF2B5EF4-FFF2-40B4-BE49-F238E27FC236}">
                <a16:creationId xmlns:a16="http://schemas.microsoft.com/office/drawing/2014/main" id="{B52A69E0-A1B6-2BC1-0CDE-75704DAB3810}"/>
              </a:ext>
            </a:extLst>
          </p:cNvPr>
          <p:cNvGrpSpPr/>
          <p:nvPr/>
        </p:nvGrpSpPr>
        <p:grpSpPr>
          <a:xfrm>
            <a:off x="405211" y="3372916"/>
            <a:ext cx="867244" cy="731406"/>
            <a:chOff x="7329141" y="362469"/>
            <a:chExt cx="1022136" cy="829949"/>
          </a:xfrm>
        </p:grpSpPr>
        <p:sp>
          <p:nvSpPr>
            <p:cNvPr id="90" name="Google Shape;691;p38">
              <a:extLst>
                <a:ext uri="{FF2B5EF4-FFF2-40B4-BE49-F238E27FC236}">
                  <a16:creationId xmlns:a16="http://schemas.microsoft.com/office/drawing/2014/main" id="{682FE511-B9AD-FB3A-D032-4C90248D0577}"/>
                </a:ext>
              </a:extLst>
            </p:cNvPr>
            <p:cNvSpPr/>
            <p:nvPr/>
          </p:nvSpPr>
          <p:spPr>
            <a:xfrm>
              <a:off x="7329141" y="362469"/>
              <a:ext cx="1022136" cy="829949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692;p38">
              <a:extLst>
                <a:ext uri="{FF2B5EF4-FFF2-40B4-BE49-F238E27FC236}">
                  <a16:creationId xmlns:a16="http://schemas.microsoft.com/office/drawing/2014/main" id="{886BDEC3-39B2-1D2B-A1A8-3853458A1CC9}"/>
                </a:ext>
              </a:extLst>
            </p:cNvPr>
            <p:cNvSpPr/>
            <p:nvPr/>
          </p:nvSpPr>
          <p:spPr>
            <a:xfrm>
              <a:off x="7479397" y="507863"/>
              <a:ext cx="275724" cy="489918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693;p38">
              <a:extLst>
                <a:ext uri="{FF2B5EF4-FFF2-40B4-BE49-F238E27FC236}">
                  <a16:creationId xmlns:a16="http://schemas.microsoft.com/office/drawing/2014/main" id="{13A80006-E0D0-BC69-9538-7A26B1C66449}"/>
                </a:ext>
              </a:extLst>
            </p:cNvPr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102" name="Google Shape;694;p38">
                <a:extLst>
                  <a:ext uri="{FF2B5EF4-FFF2-40B4-BE49-F238E27FC236}">
                    <a16:creationId xmlns:a16="http://schemas.microsoft.com/office/drawing/2014/main" id="{88876EE6-D16B-5935-5502-D25A0CD925B7}"/>
                  </a:ext>
                </a:extLst>
              </p:cNvPr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695;p38">
                <a:extLst>
                  <a:ext uri="{FF2B5EF4-FFF2-40B4-BE49-F238E27FC236}">
                    <a16:creationId xmlns:a16="http://schemas.microsoft.com/office/drawing/2014/main" id="{8F15832A-0413-76AC-D53F-7B41E32ADBE8}"/>
                  </a:ext>
                </a:extLst>
              </p:cNvPr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696;p38">
              <a:extLst>
                <a:ext uri="{FF2B5EF4-FFF2-40B4-BE49-F238E27FC236}">
                  <a16:creationId xmlns:a16="http://schemas.microsoft.com/office/drawing/2014/main" id="{4B08D1E7-AAFF-6E57-4209-8A4CF48079B0}"/>
                </a:ext>
              </a:extLst>
            </p:cNvPr>
            <p:cNvSpPr/>
            <p:nvPr/>
          </p:nvSpPr>
          <p:spPr>
            <a:xfrm>
              <a:off x="7755275" y="507863"/>
              <a:ext cx="222278" cy="438881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697;p38">
              <a:extLst>
                <a:ext uri="{FF2B5EF4-FFF2-40B4-BE49-F238E27FC236}">
                  <a16:creationId xmlns:a16="http://schemas.microsoft.com/office/drawing/2014/main" id="{41D315E6-6754-C945-D836-6383E2C5F447}"/>
                </a:ext>
              </a:extLst>
            </p:cNvPr>
            <p:cNvSpPr/>
            <p:nvPr/>
          </p:nvSpPr>
          <p:spPr>
            <a:xfrm>
              <a:off x="7918481" y="577354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698;p38">
              <a:extLst>
                <a:ext uri="{FF2B5EF4-FFF2-40B4-BE49-F238E27FC236}">
                  <a16:creationId xmlns:a16="http://schemas.microsoft.com/office/drawing/2014/main" id="{72BFB046-3302-78DB-6671-1E5908E3C423}"/>
                </a:ext>
              </a:extLst>
            </p:cNvPr>
            <p:cNvSpPr/>
            <p:nvPr/>
          </p:nvSpPr>
          <p:spPr>
            <a:xfrm>
              <a:off x="7986379" y="855683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699;p38">
              <a:extLst>
                <a:ext uri="{FF2B5EF4-FFF2-40B4-BE49-F238E27FC236}">
                  <a16:creationId xmlns:a16="http://schemas.microsoft.com/office/drawing/2014/main" id="{0FF68E11-C57E-762C-EE0E-9A7F8858E385}"/>
                </a:ext>
              </a:extLst>
            </p:cNvPr>
            <p:cNvSpPr/>
            <p:nvPr/>
          </p:nvSpPr>
          <p:spPr>
            <a:xfrm>
              <a:off x="8078706" y="664248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700;p38">
              <a:extLst>
                <a:ext uri="{FF2B5EF4-FFF2-40B4-BE49-F238E27FC236}">
                  <a16:creationId xmlns:a16="http://schemas.microsoft.com/office/drawing/2014/main" id="{E087EC56-E6CD-B26D-B4A6-163494107EBC}"/>
                </a:ext>
              </a:extLst>
            </p:cNvPr>
            <p:cNvSpPr/>
            <p:nvPr/>
          </p:nvSpPr>
          <p:spPr>
            <a:xfrm>
              <a:off x="8078706" y="691415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701;p38">
              <a:extLst>
                <a:ext uri="{FF2B5EF4-FFF2-40B4-BE49-F238E27FC236}">
                  <a16:creationId xmlns:a16="http://schemas.microsoft.com/office/drawing/2014/main" id="{4046F468-2FC2-2E72-CA71-A09174AA4AFB}"/>
                </a:ext>
              </a:extLst>
            </p:cNvPr>
            <p:cNvSpPr/>
            <p:nvPr/>
          </p:nvSpPr>
          <p:spPr>
            <a:xfrm>
              <a:off x="8078706" y="718541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702;p38">
              <a:extLst>
                <a:ext uri="{FF2B5EF4-FFF2-40B4-BE49-F238E27FC236}">
                  <a16:creationId xmlns:a16="http://schemas.microsoft.com/office/drawing/2014/main" id="{5E25209B-BF8D-35C6-EB41-028409F7ABED}"/>
                </a:ext>
              </a:extLst>
            </p:cNvPr>
            <p:cNvSpPr/>
            <p:nvPr/>
          </p:nvSpPr>
          <p:spPr>
            <a:xfrm>
              <a:off x="8078706" y="946989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703;p38">
              <a:extLst>
                <a:ext uri="{FF2B5EF4-FFF2-40B4-BE49-F238E27FC236}">
                  <a16:creationId xmlns:a16="http://schemas.microsoft.com/office/drawing/2014/main" id="{4F748ECC-98FF-130B-C30D-156BEE93C1D1}"/>
                </a:ext>
              </a:extLst>
            </p:cNvPr>
            <p:cNvSpPr/>
            <p:nvPr/>
          </p:nvSpPr>
          <p:spPr>
            <a:xfrm>
              <a:off x="8078706" y="974156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704;p38">
              <a:extLst>
                <a:ext uri="{FF2B5EF4-FFF2-40B4-BE49-F238E27FC236}">
                  <a16:creationId xmlns:a16="http://schemas.microsoft.com/office/drawing/2014/main" id="{D91DB628-E7D0-272C-4DA4-337F7A24AF43}"/>
                </a:ext>
              </a:extLst>
            </p:cNvPr>
            <p:cNvSpPr/>
            <p:nvPr/>
          </p:nvSpPr>
          <p:spPr>
            <a:xfrm>
              <a:off x="8078706" y="1001323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396;p31">
            <a:extLst>
              <a:ext uri="{FF2B5EF4-FFF2-40B4-BE49-F238E27FC236}">
                <a16:creationId xmlns:a16="http://schemas.microsoft.com/office/drawing/2014/main" id="{CEB6D43B-A692-3536-B880-6C6AE9B3DE88}"/>
              </a:ext>
            </a:extLst>
          </p:cNvPr>
          <p:cNvGrpSpPr/>
          <p:nvPr/>
        </p:nvGrpSpPr>
        <p:grpSpPr>
          <a:xfrm>
            <a:off x="6800298" y="4887791"/>
            <a:ext cx="1098804" cy="732535"/>
            <a:chOff x="8118467" y="4032000"/>
            <a:chExt cx="1098804" cy="732535"/>
          </a:xfrm>
        </p:grpSpPr>
        <p:sp>
          <p:nvSpPr>
            <p:cNvPr id="10" name="Google Shape;397;p31">
              <a:extLst>
                <a:ext uri="{FF2B5EF4-FFF2-40B4-BE49-F238E27FC236}">
                  <a16:creationId xmlns:a16="http://schemas.microsoft.com/office/drawing/2014/main" id="{364B72F2-D6D2-EF35-9718-C840EF610AAD}"/>
                </a:ext>
              </a:extLst>
            </p:cNvPr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98;p31">
              <a:extLst>
                <a:ext uri="{FF2B5EF4-FFF2-40B4-BE49-F238E27FC236}">
                  <a16:creationId xmlns:a16="http://schemas.microsoft.com/office/drawing/2014/main" id="{F8F7E833-C02C-63F6-B0BC-75A9A18234F1}"/>
                </a:ext>
              </a:extLst>
            </p:cNvPr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99;p31">
              <a:extLst>
                <a:ext uri="{FF2B5EF4-FFF2-40B4-BE49-F238E27FC236}">
                  <a16:creationId xmlns:a16="http://schemas.microsoft.com/office/drawing/2014/main" id="{244DD80B-D071-CA44-DE5B-51DFD73E6A77}"/>
                </a:ext>
              </a:extLst>
            </p:cNvPr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00;p31">
              <a:extLst>
                <a:ext uri="{FF2B5EF4-FFF2-40B4-BE49-F238E27FC236}">
                  <a16:creationId xmlns:a16="http://schemas.microsoft.com/office/drawing/2014/main" id="{4803F0A2-A415-9555-8D2D-FAF15F538369}"/>
                </a:ext>
              </a:extLst>
            </p:cNvPr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01;p31">
              <a:extLst>
                <a:ext uri="{FF2B5EF4-FFF2-40B4-BE49-F238E27FC236}">
                  <a16:creationId xmlns:a16="http://schemas.microsoft.com/office/drawing/2014/main" id="{CBE58C87-3E37-2808-133F-97DA49F808F2}"/>
                </a:ext>
              </a:extLst>
            </p:cNvPr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02;p31">
              <a:extLst>
                <a:ext uri="{FF2B5EF4-FFF2-40B4-BE49-F238E27FC236}">
                  <a16:creationId xmlns:a16="http://schemas.microsoft.com/office/drawing/2014/main" id="{E2FCA961-0B75-D218-CAFA-9B8951AE49AC}"/>
                </a:ext>
              </a:extLst>
            </p:cNvPr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03;p31">
              <a:extLst>
                <a:ext uri="{FF2B5EF4-FFF2-40B4-BE49-F238E27FC236}">
                  <a16:creationId xmlns:a16="http://schemas.microsoft.com/office/drawing/2014/main" id="{F104FF7D-A408-98C4-6746-8D9B930BFEB1}"/>
                </a:ext>
              </a:extLst>
            </p:cNvPr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04;p31">
              <a:extLst>
                <a:ext uri="{FF2B5EF4-FFF2-40B4-BE49-F238E27FC236}">
                  <a16:creationId xmlns:a16="http://schemas.microsoft.com/office/drawing/2014/main" id="{A39FB6EA-A560-8DFE-9672-9714CECD2C31}"/>
                </a:ext>
              </a:extLst>
            </p:cNvPr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05;p31">
              <a:extLst>
                <a:ext uri="{FF2B5EF4-FFF2-40B4-BE49-F238E27FC236}">
                  <a16:creationId xmlns:a16="http://schemas.microsoft.com/office/drawing/2014/main" id="{98658D73-78A1-DF73-1893-1D36C18A3746}"/>
                </a:ext>
              </a:extLst>
            </p:cNvPr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06;p31">
              <a:extLst>
                <a:ext uri="{FF2B5EF4-FFF2-40B4-BE49-F238E27FC236}">
                  <a16:creationId xmlns:a16="http://schemas.microsoft.com/office/drawing/2014/main" id="{95CCECC9-FBE6-C64A-4253-65ECFAA7F462}"/>
                </a:ext>
              </a:extLst>
            </p:cNvPr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07;p31">
              <a:extLst>
                <a:ext uri="{FF2B5EF4-FFF2-40B4-BE49-F238E27FC236}">
                  <a16:creationId xmlns:a16="http://schemas.microsoft.com/office/drawing/2014/main" id="{DE3B1C52-4DCD-7510-70FF-E8EBCA6AE50D}"/>
                </a:ext>
              </a:extLst>
            </p:cNvPr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08;p31">
              <a:extLst>
                <a:ext uri="{FF2B5EF4-FFF2-40B4-BE49-F238E27FC236}">
                  <a16:creationId xmlns:a16="http://schemas.microsoft.com/office/drawing/2014/main" id="{E673A5B9-584C-0FB3-887B-6E3B81CD7992}"/>
                </a:ext>
              </a:extLst>
            </p:cNvPr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09;p31">
              <a:extLst>
                <a:ext uri="{FF2B5EF4-FFF2-40B4-BE49-F238E27FC236}">
                  <a16:creationId xmlns:a16="http://schemas.microsoft.com/office/drawing/2014/main" id="{437A780B-9A1A-56F5-5D13-7443B4A800A6}"/>
                </a:ext>
              </a:extLst>
            </p:cNvPr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10;p31">
              <a:extLst>
                <a:ext uri="{FF2B5EF4-FFF2-40B4-BE49-F238E27FC236}">
                  <a16:creationId xmlns:a16="http://schemas.microsoft.com/office/drawing/2014/main" id="{55D96578-4F35-3CAB-77FF-00CC4F65E5D0}"/>
                </a:ext>
              </a:extLst>
            </p:cNvPr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11;p31">
              <a:extLst>
                <a:ext uri="{FF2B5EF4-FFF2-40B4-BE49-F238E27FC236}">
                  <a16:creationId xmlns:a16="http://schemas.microsoft.com/office/drawing/2014/main" id="{20422457-8FFD-F519-5927-40496714C82D}"/>
                </a:ext>
              </a:extLst>
            </p:cNvPr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12;p31">
              <a:extLst>
                <a:ext uri="{FF2B5EF4-FFF2-40B4-BE49-F238E27FC236}">
                  <a16:creationId xmlns:a16="http://schemas.microsoft.com/office/drawing/2014/main" id="{A1AF9B65-D0A9-4177-BD0B-77F3CE5C59BC}"/>
                </a:ext>
              </a:extLst>
            </p:cNvPr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13;p31">
              <a:extLst>
                <a:ext uri="{FF2B5EF4-FFF2-40B4-BE49-F238E27FC236}">
                  <a16:creationId xmlns:a16="http://schemas.microsoft.com/office/drawing/2014/main" id="{59142F4D-0A1C-44C1-85B7-DC56B821BB2E}"/>
                </a:ext>
              </a:extLst>
            </p:cNvPr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14;p31">
              <a:extLst>
                <a:ext uri="{FF2B5EF4-FFF2-40B4-BE49-F238E27FC236}">
                  <a16:creationId xmlns:a16="http://schemas.microsoft.com/office/drawing/2014/main" id="{7F15C9E2-D95D-C00F-E18E-FCAC3440D657}"/>
                </a:ext>
              </a:extLst>
            </p:cNvPr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15;p31">
              <a:extLst>
                <a:ext uri="{FF2B5EF4-FFF2-40B4-BE49-F238E27FC236}">
                  <a16:creationId xmlns:a16="http://schemas.microsoft.com/office/drawing/2014/main" id="{79F11666-5A9D-DE0E-2844-7D0E30F1DE0F}"/>
                </a:ext>
              </a:extLst>
            </p:cNvPr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16;p31">
              <a:extLst>
                <a:ext uri="{FF2B5EF4-FFF2-40B4-BE49-F238E27FC236}">
                  <a16:creationId xmlns:a16="http://schemas.microsoft.com/office/drawing/2014/main" id="{E8B13B52-C5CF-4F00-E217-B64F735EFD0D}"/>
                </a:ext>
              </a:extLst>
            </p:cNvPr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17;p31">
              <a:extLst>
                <a:ext uri="{FF2B5EF4-FFF2-40B4-BE49-F238E27FC236}">
                  <a16:creationId xmlns:a16="http://schemas.microsoft.com/office/drawing/2014/main" id="{136D5C47-7F8F-FFD4-9FFC-03B00A61E477}"/>
                </a:ext>
              </a:extLst>
            </p:cNvPr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18;p31">
              <a:extLst>
                <a:ext uri="{FF2B5EF4-FFF2-40B4-BE49-F238E27FC236}">
                  <a16:creationId xmlns:a16="http://schemas.microsoft.com/office/drawing/2014/main" id="{FBFF0FA6-4BB0-C519-B722-A51546E87AEA}"/>
                </a:ext>
              </a:extLst>
            </p:cNvPr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19;p31">
              <a:extLst>
                <a:ext uri="{FF2B5EF4-FFF2-40B4-BE49-F238E27FC236}">
                  <a16:creationId xmlns:a16="http://schemas.microsoft.com/office/drawing/2014/main" id="{4352C2F4-41D5-1AA4-A56B-F7C0AE2FAB78}"/>
                </a:ext>
              </a:extLst>
            </p:cNvPr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20;p31">
              <a:extLst>
                <a:ext uri="{FF2B5EF4-FFF2-40B4-BE49-F238E27FC236}">
                  <a16:creationId xmlns:a16="http://schemas.microsoft.com/office/drawing/2014/main" id="{B6C86203-B8D1-65C5-B2AF-B0994703ED80}"/>
                </a:ext>
              </a:extLst>
            </p:cNvPr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21;p31">
              <a:extLst>
                <a:ext uri="{FF2B5EF4-FFF2-40B4-BE49-F238E27FC236}">
                  <a16:creationId xmlns:a16="http://schemas.microsoft.com/office/drawing/2014/main" id="{BD3E4DF6-E59C-D589-5883-FD3EFF4DF432}"/>
                </a:ext>
              </a:extLst>
            </p:cNvPr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22;p31">
              <a:extLst>
                <a:ext uri="{FF2B5EF4-FFF2-40B4-BE49-F238E27FC236}">
                  <a16:creationId xmlns:a16="http://schemas.microsoft.com/office/drawing/2014/main" id="{A63D7FD4-5EBB-8F09-8368-EDDE2468337E}"/>
                </a:ext>
              </a:extLst>
            </p:cNvPr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23;p31">
              <a:extLst>
                <a:ext uri="{FF2B5EF4-FFF2-40B4-BE49-F238E27FC236}">
                  <a16:creationId xmlns:a16="http://schemas.microsoft.com/office/drawing/2014/main" id="{3A6B82D0-83D6-4B08-BF4E-515F3D64022D}"/>
                </a:ext>
              </a:extLst>
            </p:cNvPr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24;p31">
              <a:extLst>
                <a:ext uri="{FF2B5EF4-FFF2-40B4-BE49-F238E27FC236}">
                  <a16:creationId xmlns:a16="http://schemas.microsoft.com/office/drawing/2014/main" id="{B66C2BB3-A35B-BE04-D030-89FE19661440}"/>
                </a:ext>
              </a:extLst>
            </p:cNvPr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25;p31">
              <a:extLst>
                <a:ext uri="{FF2B5EF4-FFF2-40B4-BE49-F238E27FC236}">
                  <a16:creationId xmlns:a16="http://schemas.microsoft.com/office/drawing/2014/main" id="{3C32681D-8C5A-62BA-AA96-2C7EF6DCCA7B}"/>
                </a:ext>
              </a:extLst>
            </p:cNvPr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26;p31">
              <a:extLst>
                <a:ext uri="{FF2B5EF4-FFF2-40B4-BE49-F238E27FC236}">
                  <a16:creationId xmlns:a16="http://schemas.microsoft.com/office/drawing/2014/main" id="{AD07549D-FE1C-1708-3B8C-B1304951A775}"/>
                </a:ext>
              </a:extLst>
            </p:cNvPr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27;p31">
              <a:extLst>
                <a:ext uri="{FF2B5EF4-FFF2-40B4-BE49-F238E27FC236}">
                  <a16:creationId xmlns:a16="http://schemas.microsoft.com/office/drawing/2014/main" id="{BDC66FDA-0C0C-E5DD-8D96-C869C9485B65}"/>
                </a:ext>
              </a:extLst>
            </p:cNvPr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28;p31">
              <a:extLst>
                <a:ext uri="{FF2B5EF4-FFF2-40B4-BE49-F238E27FC236}">
                  <a16:creationId xmlns:a16="http://schemas.microsoft.com/office/drawing/2014/main" id="{74C37306-0052-53A9-9132-B64434658C1A}"/>
                </a:ext>
              </a:extLst>
            </p:cNvPr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29;p31">
              <a:extLst>
                <a:ext uri="{FF2B5EF4-FFF2-40B4-BE49-F238E27FC236}">
                  <a16:creationId xmlns:a16="http://schemas.microsoft.com/office/drawing/2014/main" id="{2AD78C0B-C335-1150-8D50-5397B64655A9}"/>
                </a:ext>
              </a:extLst>
            </p:cNvPr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0;p31">
              <a:extLst>
                <a:ext uri="{FF2B5EF4-FFF2-40B4-BE49-F238E27FC236}">
                  <a16:creationId xmlns:a16="http://schemas.microsoft.com/office/drawing/2014/main" id="{9C15CA85-C412-D28A-AE9C-9F903FA80B97}"/>
                </a:ext>
              </a:extLst>
            </p:cNvPr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31;p31">
              <a:extLst>
                <a:ext uri="{FF2B5EF4-FFF2-40B4-BE49-F238E27FC236}">
                  <a16:creationId xmlns:a16="http://schemas.microsoft.com/office/drawing/2014/main" id="{443B9ED8-8734-5F07-ED25-FECDE437200B}"/>
                </a:ext>
              </a:extLst>
            </p:cNvPr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32;p31">
              <a:extLst>
                <a:ext uri="{FF2B5EF4-FFF2-40B4-BE49-F238E27FC236}">
                  <a16:creationId xmlns:a16="http://schemas.microsoft.com/office/drawing/2014/main" id="{1C37CD98-477A-5467-D6FA-C502F169A34A}"/>
                </a:ext>
              </a:extLst>
            </p:cNvPr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33;p31">
              <a:extLst>
                <a:ext uri="{FF2B5EF4-FFF2-40B4-BE49-F238E27FC236}">
                  <a16:creationId xmlns:a16="http://schemas.microsoft.com/office/drawing/2014/main" id="{3E10C341-1AED-4725-8670-1945DEAB5490}"/>
                </a:ext>
              </a:extLst>
            </p:cNvPr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Image 3" descr="Une image contenant texte, capture d’écran, Caractère coloré, graphisme&#10;&#10;Description générée automatiquement">
            <a:extLst>
              <a:ext uri="{FF2B5EF4-FFF2-40B4-BE49-F238E27FC236}">
                <a16:creationId xmlns:a16="http://schemas.microsoft.com/office/drawing/2014/main" id="{99D5A1FC-700E-B081-19F1-50B4B1A6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72" y="1618322"/>
            <a:ext cx="6449007" cy="207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1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6A632-4DBA-0E71-7EB9-37E6D861E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5;p37">
            <a:extLst>
              <a:ext uri="{FF2B5EF4-FFF2-40B4-BE49-F238E27FC236}">
                <a16:creationId xmlns:a16="http://schemas.microsoft.com/office/drawing/2014/main" id="{5CF388D1-0C28-580E-3918-91FAF93073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800" dirty="0"/>
              <a:t>Modèle FPN</a:t>
            </a:r>
            <a:endParaRPr sz="2800" dirty="0"/>
          </a:p>
        </p:txBody>
      </p:sp>
      <p:grpSp>
        <p:nvGrpSpPr>
          <p:cNvPr id="41" name="Google Shape;1441;p57">
            <a:extLst>
              <a:ext uri="{FF2B5EF4-FFF2-40B4-BE49-F238E27FC236}">
                <a16:creationId xmlns:a16="http://schemas.microsoft.com/office/drawing/2014/main" id="{F47BA57F-7FE8-44A0-D436-CBBF1ED45229}"/>
              </a:ext>
            </a:extLst>
          </p:cNvPr>
          <p:cNvGrpSpPr/>
          <p:nvPr/>
        </p:nvGrpSpPr>
        <p:grpSpPr>
          <a:xfrm>
            <a:off x="-137236" y="4721026"/>
            <a:ext cx="533033" cy="533033"/>
            <a:chOff x="4049800" y="640400"/>
            <a:chExt cx="858900" cy="858900"/>
          </a:xfrm>
        </p:grpSpPr>
        <p:sp>
          <p:nvSpPr>
            <p:cNvPr id="42" name="Google Shape;1442;p57">
              <a:extLst>
                <a:ext uri="{FF2B5EF4-FFF2-40B4-BE49-F238E27FC236}">
                  <a16:creationId xmlns:a16="http://schemas.microsoft.com/office/drawing/2014/main" id="{22397BA4-5FD6-1D37-4F7F-E8E7E63D1959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D27FE9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443;p57">
              <a:extLst>
                <a:ext uri="{FF2B5EF4-FFF2-40B4-BE49-F238E27FC236}">
                  <a16:creationId xmlns:a16="http://schemas.microsoft.com/office/drawing/2014/main" id="{4E9A4764-D905-5CB1-5227-1EDD57C814A9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" name="Google Shape;396;p31">
            <a:extLst>
              <a:ext uri="{FF2B5EF4-FFF2-40B4-BE49-F238E27FC236}">
                <a16:creationId xmlns:a16="http://schemas.microsoft.com/office/drawing/2014/main" id="{E5E47B81-64ED-16D4-A570-4D8DD90C8FF4}"/>
              </a:ext>
            </a:extLst>
          </p:cNvPr>
          <p:cNvGrpSpPr/>
          <p:nvPr/>
        </p:nvGrpSpPr>
        <p:grpSpPr>
          <a:xfrm>
            <a:off x="6800298" y="4887791"/>
            <a:ext cx="1098804" cy="732535"/>
            <a:chOff x="8118467" y="4032000"/>
            <a:chExt cx="1098804" cy="732535"/>
          </a:xfrm>
        </p:grpSpPr>
        <p:sp>
          <p:nvSpPr>
            <p:cNvPr id="10" name="Google Shape;397;p31">
              <a:extLst>
                <a:ext uri="{FF2B5EF4-FFF2-40B4-BE49-F238E27FC236}">
                  <a16:creationId xmlns:a16="http://schemas.microsoft.com/office/drawing/2014/main" id="{471FD3A0-C9BE-5169-16CB-E2F3EE587AD7}"/>
                </a:ext>
              </a:extLst>
            </p:cNvPr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98;p31">
              <a:extLst>
                <a:ext uri="{FF2B5EF4-FFF2-40B4-BE49-F238E27FC236}">
                  <a16:creationId xmlns:a16="http://schemas.microsoft.com/office/drawing/2014/main" id="{7961ABD4-31C0-C2AF-C9AD-C0F4DBBD6AD3}"/>
                </a:ext>
              </a:extLst>
            </p:cNvPr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99;p31">
              <a:extLst>
                <a:ext uri="{FF2B5EF4-FFF2-40B4-BE49-F238E27FC236}">
                  <a16:creationId xmlns:a16="http://schemas.microsoft.com/office/drawing/2014/main" id="{B63ADB1F-E562-EF44-161A-2F197F1F036C}"/>
                </a:ext>
              </a:extLst>
            </p:cNvPr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00;p31">
              <a:extLst>
                <a:ext uri="{FF2B5EF4-FFF2-40B4-BE49-F238E27FC236}">
                  <a16:creationId xmlns:a16="http://schemas.microsoft.com/office/drawing/2014/main" id="{9C5CA36F-B026-E10A-6168-09319BDEF8A6}"/>
                </a:ext>
              </a:extLst>
            </p:cNvPr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01;p31">
              <a:extLst>
                <a:ext uri="{FF2B5EF4-FFF2-40B4-BE49-F238E27FC236}">
                  <a16:creationId xmlns:a16="http://schemas.microsoft.com/office/drawing/2014/main" id="{F469C5F8-4214-BCF8-DA22-A1C02D45F890}"/>
                </a:ext>
              </a:extLst>
            </p:cNvPr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02;p31">
              <a:extLst>
                <a:ext uri="{FF2B5EF4-FFF2-40B4-BE49-F238E27FC236}">
                  <a16:creationId xmlns:a16="http://schemas.microsoft.com/office/drawing/2014/main" id="{9C904055-9C9F-1BBD-245B-DBC030F94829}"/>
                </a:ext>
              </a:extLst>
            </p:cNvPr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03;p31">
              <a:extLst>
                <a:ext uri="{FF2B5EF4-FFF2-40B4-BE49-F238E27FC236}">
                  <a16:creationId xmlns:a16="http://schemas.microsoft.com/office/drawing/2014/main" id="{9C5D2E5D-67C0-AF88-0B6D-1C07B8687394}"/>
                </a:ext>
              </a:extLst>
            </p:cNvPr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04;p31">
              <a:extLst>
                <a:ext uri="{FF2B5EF4-FFF2-40B4-BE49-F238E27FC236}">
                  <a16:creationId xmlns:a16="http://schemas.microsoft.com/office/drawing/2014/main" id="{55035CF1-D825-9804-D411-175262F0AC30}"/>
                </a:ext>
              </a:extLst>
            </p:cNvPr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05;p31">
              <a:extLst>
                <a:ext uri="{FF2B5EF4-FFF2-40B4-BE49-F238E27FC236}">
                  <a16:creationId xmlns:a16="http://schemas.microsoft.com/office/drawing/2014/main" id="{30997338-215A-E2E2-C252-E20E257122C3}"/>
                </a:ext>
              </a:extLst>
            </p:cNvPr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06;p31">
              <a:extLst>
                <a:ext uri="{FF2B5EF4-FFF2-40B4-BE49-F238E27FC236}">
                  <a16:creationId xmlns:a16="http://schemas.microsoft.com/office/drawing/2014/main" id="{F35BF1FE-1EF1-2EFF-47F1-CE8CCBB3FE3F}"/>
                </a:ext>
              </a:extLst>
            </p:cNvPr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07;p31">
              <a:extLst>
                <a:ext uri="{FF2B5EF4-FFF2-40B4-BE49-F238E27FC236}">
                  <a16:creationId xmlns:a16="http://schemas.microsoft.com/office/drawing/2014/main" id="{D2E26509-EACA-505D-C8DD-DA38B4A03FBE}"/>
                </a:ext>
              </a:extLst>
            </p:cNvPr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08;p31">
              <a:extLst>
                <a:ext uri="{FF2B5EF4-FFF2-40B4-BE49-F238E27FC236}">
                  <a16:creationId xmlns:a16="http://schemas.microsoft.com/office/drawing/2014/main" id="{9B57EB21-86E0-1086-70E0-ABA16D090BEA}"/>
                </a:ext>
              </a:extLst>
            </p:cNvPr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09;p31">
              <a:extLst>
                <a:ext uri="{FF2B5EF4-FFF2-40B4-BE49-F238E27FC236}">
                  <a16:creationId xmlns:a16="http://schemas.microsoft.com/office/drawing/2014/main" id="{DADABE8C-7D5D-8014-E003-BD2B146B124A}"/>
                </a:ext>
              </a:extLst>
            </p:cNvPr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10;p31">
              <a:extLst>
                <a:ext uri="{FF2B5EF4-FFF2-40B4-BE49-F238E27FC236}">
                  <a16:creationId xmlns:a16="http://schemas.microsoft.com/office/drawing/2014/main" id="{8AB8017D-AC83-90C8-A21B-843DFF371079}"/>
                </a:ext>
              </a:extLst>
            </p:cNvPr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11;p31">
              <a:extLst>
                <a:ext uri="{FF2B5EF4-FFF2-40B4-BE49-F238E27FC236}">
                  <a16:creationId xmlns:a16="http://schemas.microsoft.com/office/drawing/2014/main" id="{2A7C6B4C-154E-C562-6442-A8782F3B71B8}"/>
                </a:ext>
              </a:extLst>
            </p:cNvPr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12;p31">
              <a:extLst>
                <a:ext uri="{FF2B5EF4-FFF2-40B4-BE49-F238E27FC236}">
                  <a16:creationId xmlns:a16="http://schemas.microsoft.com/office/drawing/2014/main" id="{865F957F-DF09-7774-1968-7D1A51261BFE}"/>
                </a:ext>
              </a:extLst>
            </p:cNvPr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13;p31">
              <a:extLst>
                <a:ext uri="{FF2B5EF4-FFF2-40B4-BE49-F238E27FC236}">
                  <a16:creationId xmlns:a16="http://schemas.microsoft.com/office/drawing/2014/main" id="{6D013391-8350-580D-C157-832FD7C758D9}"/>
                </a:ext>
              </a:extLst>
            </p:cNvPr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14;p31">
              <a:extLst>
                <a:ext uri="{FF2B5EF4-FFF2-40B4-BE49-F238E27FC236}">
                  <a16:creationId xmlns:a16="http://schemas.microsoft.com/office/drawing/2014/main" id="{32FAC40A-9C01-1C40-41AF-DEBE95AA4D7C}"/>
                </a:ext>
              </a:extLst>
            </p:cNvPr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15;p31">
              <a:extLst>
                <a:ext uri="{FF2B5EF4-FFF2-40B4-BE49-F238E27FC236}">
                  <a16:creationId xmlns:a16="http://schemas.microsoft.com/office/drawing/2014/main" id="{A3E60CBA-9DE3-3450-10F6-9E7A72771548}"/>
                </a:ext>
              </a:extLst>
            </p:cNvPr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16;p31">
              <a:extLst>
                <a:ext uri="{FF2B5EF4-FFF2-40B4-BE49-F238E27FC236}">
                  <a16:creationId xmlns:a16="http://schemas.microsoft.com/office/drawing/2014/main" id="{2708A2AD-D9BA-D185-0ACC-FD4C6374D8A7}"/>
                </a:ext>
              </a:extLst>
            </p:cNvPr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17;p31">
              <a:extLst>
                <a:ext uri="{FF2B5EF4-FFF2-40B4-BE49-F238E27FC236}">
                  <a16:creationId xmlns:a16="http://schemas.microsoft.com/office/drawing/2014/main" id="{08A187F2-70B9-FA12-4551-935398D2E4AE}"/>
                </a:ext>
              </a:extLst>
            </p:cNvPr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18;p31">
              <a:extLst>
                <a:ext uri="{FF2B5EF4-FFF2-40B4-BE49-F238E27FC236}">
                  <a16:creationId xmlns:a16="http://schemas.microsoft.com/office/drawing/2014/main" id="{43673B37-AA1D-AC0F-392C-DD2AF8323335}"/>
                </a:ext>
              </a:extLst>
            </p:cNvPr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19;p31">
              <a:extLst>
                <a:ext uri="{FF2B5EF4-FFF2-40B4-BE49-F238E27FC236}">
                  <a16:creationId xmlns:a16="http://schemas.microsoft.com/office/drawing/2014/main" id="{182C85BE-7FA9-B94E-8CF1-3EEDF06B8F9A}"/>
                </a:ext>
              </a:extLst>
            </p:cNvPr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20;p31">
              <a:extLst>
                <a:ext uri="{FF2B5EF4-FFF2-40B4-BE49-F238E27FC236}">
                  <a16:creationId xmlns:a16="http://schemas.microsoft.com/office/drawing/2014/main" id="{6A24CADD-57C0-81BA-26B3-9EC85DEB77D0}"/>
                </a:ext>
              </a:extLst>
            </p:cNvPr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21;p31">
              <a:extLst>
                <a:ext uri="{FF2B5EF4-FFF2-40B4-BE49-F238E27FC236}">
                  <a16:creationId xmlns:a16="http://schemas.microsoft.com/office/drawing/2014/main" id="{951E4915-AAFB-E832-F7D4-E39E50341402}"/>
                </a:ext>
              </a:extLst>
            </p:cNvPr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22;p31">
              <a:extLst>
                <a:ext uri="{FF2B5EF4-FFF2-40B4-BE49-F238E27FC236}">
                  <a16:creationId xmlns:a16="http://schemas.microsoft.com/office/drawing/2014/main" id="{7D7339FC-7191-AA14-85FE-DD81E340B237}"/>
                </a:ext>
              </a:extLst>
            </p:cNvPr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23;p31">
              <a:extLst>
                <a:ext uri="{FF2B5EF4-FFF2-40B4-BE49-F238E27FC236}">
                  <a16:creationId xmlns:a16="http://schemas.microsoft.com/office/drawing/2014/main" id="{3D2BDF16-EA75-1D05-0D7A-6393AA169959}"/>
                </a:ext>
              </a:extLst>
            </p:cNvPr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24;p31">
              <a:extLst>
                <a:ext uri="{FF2B5EF4-FFF2-40B4-BE49-F238E27FC236}">
                  <a16:creationId xmlns:a16="http://schemas.microsoft.com/office/drawing/2014/main" id="{3C2D0E45-1707-E5C7-3352-64DA831A491F}"/>
                </a:ext>
              </a:extLst>
            </p:cNvPr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25;p31">
              <a:extLst>
                <a:ext uri="{FF2B5EF4-FFF2-40B4-BE49-F238E27FC236}">
                  <a16:creationId xmlns:a16="http://schemas.microsoft.com/office/drawing/2014/main" id="{D0B9DA92-B029-99A7-0DE9-B6484DC8917E}"/>
                </a:ext>
              </a:extLst>
            </p:cNvPr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26;p31">
              <a:extLst>
                <a:ext uri="{FF2B5EF4-FFF2-40B4-BE49-F238E27FC236}">
                  <a16:creationId xmlns:a16="http://schemas.microsoft.com/office/drawing/2014/main" id="{BB2C458A-ADBF-9936-3F35-8A89E7D700C5}"/>
                </a:ext>
              </a:extLst>
            </p:cNvPr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27;p31">
              <a:extLst>
                <a:ext uri="{FF2B5EF4-FFF2-40B4-BE49-F238E27FC236}">
                  <a16:creationId xmlns:a16="http://schemas.microsoft.com/office/drawing/2014/main" id="{CCAB535A-9FA4-B211-B555-281C7D2C8C47}"/>
                </a:ext>
              </a:extLst>
            </p:cNvPr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28;p31">
              <a:extLst>
                <a:ext uri="{FF2B5EF4-FFF2-40B4-BE49-F238E27FC236}">
                  <a16:creationId xmlns:a16="http://schemas.microsoft.com/office/drawing/2014/main" id="{1B8C8609-CF88-DC3E-99BC-EFF40C07CAE5}"/>
                </a:ext>
              </a:extLst>
            </p:cNvPr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29;p31">
              <a:extLst>
                <a:ext uri="{FF2B5EF4-FFF2-40B4-BE49-F238E27FC236}">
                  <a16:creationId xmlns:a16="http://schemas.microsoft.com/office/drawing/2014/main" id="{EF20E046-6AA2-7714-84B9-DF19BD26D92E}"/>
                </a:ext>
              </a:extLst>
            </p:cNvPr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0;p31">
              <a:extLst>
                <a:ext uri="{FF2B5EF4-FFF2-40B4-BE49-F238E27FC236}">
                  <a16:creationId xmlns:a16="http://schemas.microsoft.com/office/drawing/2014/main" id="{6E2E8082-D000-E09A-CEA8-B53E84D36CFA}"/>
                </a:ext>
              </a:extLst>
            </p:cNvPr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31;p31">
              <a:extLst>
                <a:ext uri="{FF2B5EF4-FFF2-40B4-BE49-F238E27FC236}">
                  <a16:creationId xmlns:a16="http://schemas.microsoft.com/office/drawing/2014/main" id="{D94E84B8-EB10-C9EF-1FB2-15CBE2A50AA1}"/>
                </a:ext>
              </a:extLst>
            </p:cNvPr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32;p31">
              <a:extLst>
                <a:ext uri="{FF2B5EF4-FFF2-40B4-BE49-F238E27FC236}">
                  <a16:creationId xmlns:a16="http://schemas.microsoft.com/office/drawing/2014/main" id="{5AD29C04-F30E-83D0-23E4-047F844D3B43}"/>
                </a:ext>
              </a:extLst>
            </p:cNvPr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33;p31">
              <a:extLst>
                <a:ext uri="{FF2B5EF4-FFF2-40B4-BE49-F238E27FC236}">
                  <a16:creationId xmlns:a16="http://schemas.microsoft.com/office/drawing/2014/main" id="{EE8EBBD1-6F59-230D-70D9-BF31738B7B0F}"/>
                </a:ext>
              </a:extLst>
            </p:cNvPr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Image 2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325F2A24-D8E3-D3B3-07F7-70CA34C05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72" y="901090"/>
            <a:ext cx="3892628" cy="1946315"/>
          </a:xfrm>
          <a:prstGeom prst="rect">
            <a:avLst/>
          </a:prstGeom>
        </p:spPr>
      </p:pic>
      <p:pic>
        <p:nvPicPr>
          <p:cNvPr id="7" name="Image 6" descr="Une image contenant texte, diagramme, ligne, capture d’écran&#10;&#10;Description générée automatiquement">
            <a:extLst>
              <a:ext uri="{FF2B5EF4-FFF2-40B4-BE49-F238E27FC236}">
                <a16:creationId xmlns:a16="http://schemas.microsoft.com/office/drawing/2014/main" id="{1A1D8113-BB0D-B139-7DA4-F3E8F6935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212" y="901091"/>
            <a:ext cx="3945396" cy="1972698"/>
          </a:xfrm>
          <a:prstGeom prst="rect">
            <a:avLst/>
          </a:prstGeom>
        </p:spPr>
      </p:pic>
      <p:pic>
        <p:nvPicPr>
          <p:cNvPr id="40" name="Image 39" descr="Une image contenant plein air, scène, voie, ciel&#10;&#10;Description générée automatiquement">
            <a:extLst>
              <a:ext uri="{FF2B5EF4-FFF2-40B4-BE49-F238E27FC236}">
                <a16:creationId xmlns:a16="http://schemas.microsoft.com/office/drawing/2014/main" id="{49A31739-3160-252F-30DA-45B2825F3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929" y="3108333"/>
            <a:ext cx="2187532" cy="1093766"/>
          </a:xfrm>
          <a:prstGeom prst="rect">
            <a:avLst/>
          </a:prstGeom>
        </p:spPr>
      </p:pic>
      <p:pic>
        <p:nvPicPr>
          <p:cNvPr id="46" name="Image 45" descr="Une image contenant art&#10;&#10;Description générée automatiquement">
            <a:extLst>
              <a:ext uri="{FF2B5EF4-FFF2-40B4-BE49-F238E27FC236}">
                <a16:creationId xmlns:a16="http://schemas.microsoft.com/office/drawing/2014/main" id="{348702B3-4BC9-7C29-18E9-9CA6E8EA5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11" y="3078140"/>
            <a:ext cx="2249605" cy="1164269"/>
          </a:xfrm>
          <a:prstGeom prst="rect">
            <a:avLst/>
          </a:prstGeom>
        </p:spPr>
      </p:pic>
      <p:pic>
        <p:nvPicPr>
          <p:cNvPr id="50" name="Image 49" descr="Une image contenant capture d’écran, art&#10;&#10;Description générée automatiquement">
            <a:extLst>
              <a:ext uri="{FF2B5EF4-FFF2-40B4-BE49-F238E27FC236}">
                <a16:creationId xmlns:a16="http://schemas.microsoft.com/office/drawing/2014/main" id="{693C66EB-C06B-1A26-CA52-2152AFDEE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874" y="3077934"/>
            <a:ext cx="2228779" cy="1124165"/>
          </a:xfrm>
          <a:prstGeom prst="rect">
            <a:avLst/>
          </a:prstGeom>
        </p:spPr>
      </p:pic>
      <p:sp>
        <p:nvSpPr>
          <p:cNvPr id="52" name="Google Shape;659;p38">
            <a:extLst>
              <a:ext uri="{FF2B5EF4-FFF2-40B4-BE49-F238E27FC236}">
                <a16:creationId xmlns:a16="http://schemas.microsoft.com/office/drawing/2014/main" id="{6CA76B8A-7058-1381-7D08-FC5CBB36013A}"/>
              </a:ext>
            </a:extLst>
          </p:cNvPr>
          <p:cNvSpPr txBox="1">
            <a:spLocks/>
          </p:cNvSpPr>
          <p:nvPr/>
        </p:nvSpPr>
        <p:spPr>
          <a:xfrm>
            <a:off x="748911" y="4149425"/>
            <a:ext cx="7336742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39700" indent="0"/>
            <a:r>
              <a:rPr lang="fr-FR" sz="800" b="1" dirty="0"/>
              <a:t>               *Masque </a:t>
            </a:r>
            <a:r>
              <a:rPr lang="fr-FR" sz="800" b="1" dirty="0" err="1"/>
              <a:t>Unet</a:t>
            </a:r>
            <a:r>
              <a:rPr lang="fr-FR" sz="800" b="1" dirty="0"/>
              <a:t> Mini                                                              * image originale                                                                  *Masque FPN</a:t>
            </a:r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2095486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01. </a:t>
            </a:r>
            <a:r>
              <a:rPr lang="fr-FR" sz="2800" dirty="0"/>
              <a:t>Contexte et Objectifs</a:t>
            </a:r>
            <a:endParaRPr sz="2800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5CB0BC03-FE55-6A68-8442-50269D9EDA31}"/>
              </a:ext>
            </a:extLst>
          </p:cNvPr>
          <p:cNvSpPr/>
          <p:nvPr/>
        </p:nvSpPr>
        <p:spPr>
          <a:xfrm>
            <a:off x="1296606" y="1329557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4C046C-E63F-D780-D13A-736E952779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3</a:t>
            </a:fld>
            <a:r>
              <a:rPr lang="fr-FR" dirty="0"/>
              <a:t>/19</a:t>
            </a:r>
          </a:p>
        </p:txBody>
      </p:sp>
      <p:sp>
        <p:nvSpPr>
          <p:cNvPr id="8" name="Google Shape;659;p38">
            <a:extLst>
              <a:ext uri="{FF2B5EF4-FFF2-40B4-BE49-F238E27FC236}">
                <a16:creationId xmlns:a16="http://schemas.microsoft.com/office/drawing/2014/main" id="{69D1705D-01E2-A3C9-030F-182738730053}"/>
              </a:ext>
            </a:extLst>
          </p:cNvPr>
          <p:cNvSpPr txBox="1">
            <a:spLocks/>
          </p:cNvSpPr>
          <p:nvPr/>
        </p:nvSpPr>
        <p:spPr>
          <a:xfrm>
            <a:off x="1533189" y="1167208"/>
            <a:ext cx="4718620" cy="917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Entreprise</a:t>
            </a:r>
          </a:p>
          <a:p>
            <a:pPr marL="285750" lvl="0" indent="-285750">
              <a:buFontTx/>
              <a:buChar char="-"/>
            </a:pPr>
            <a:r>
              <a:rPr lang="fr-FR" sz="1200" dirty="0"/>
              <a:t>Future Vision Transport conçoit des systèmes embarqués de vision par ordinateur pour les véhicules autonomes.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DC5848F2-BC74-13FE-36C5-3C767428069C}"/>
              </a:ext>
            </a:extLst>
          </p:cNvPr>
          <p:cNvSpPr/>
          <p:nvPr/>
        </p:nvSpPr>
        <p:spPr>
          <a:xfrm>
            <a:off x="1296606" y="2279270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Google Shape;659;p38">
            <a:extLst>
              <a:ext uri="{FF2B5EF4-FFF2-40B4-BE49-F238E27FC236}">
                <a16:creationId xmlns:a16="http://schemas.microsoft.com/office/drawing/2014/main" id="{EFDAAFCF-4ADC-B182-77E4-DEA4E4E55BAD}"/>
              </a:ext>
            </a:extLst>
          </p:cNvPr>
          <p:cNvSpPr txBox="1">
            <a:spLocks/>
          </p:cNvSpPr>
          <p:nvPr/>
        </p:nvSpPr>
        <p:spPr>
          <a:xfrm>
            <a:off x="1533189" y="2116921"/>
            <a:ext cx="4718620" cy="1415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Vision globale</a:t>
            </a:r>
          </a:p>
          <a:p>
            <a:pPr marL="285750" lvl="0" indent="-285750">
              <a:buFontTx/>
              <a:buChar char="-"/>
            </a:pPr>
            <a:r>
              <a:rPr lang="fr-FR" sz="1200" dirty="0"/>
              <a:t>Acquisition des images.</a:t>
            </a:r>
          </a:p>
          <a:p>
            <a:pPr marL="285750" lvl="0" indent="-285750">
              <a:buFontTx/>
              <a:buChar char="-"/>
            </a:pPr>
            <a:r>
              <a:rPr lang="fr-FR" sz="1200" dirty="0"/>
              <a:t>Traitement des images</a:t>
            </a:r>
          </a:p>
          <a:p>
            <a:pPr marL="285750" lvl="0" indent="-285750">
              <a:buFontTx/>
              <a:buChar char="-"/>
            </a:pPr>
            <a:r>
              <a:rPr lang="fr-FR" sz="1200" b="1" dirty="0"/>
              <a:t>Segmentation des images</a:t>
            </a:r>
            <a:r>
              <a:rPr lang="fr-FR" sz="1200" dirty="0"/>
              <a:t> (notre responsabilité).</a:t>
            </a:r>
          </a:p>
          <a:p>
            <a:pPr marL="285750" lvl="0" indent="-285750">
              <a:buFontTx/>
              <a:buChar char="-"/>
            </a:pPr>
            <a:r>
              <a:rPr lang="fr-FR" sz="1200" dirty="0"/>
              <a:t>Système de décision.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88761674-78CB-510F-5B95-9E089C2C6C1F}"/>
              </a:ext>
            </a:extLst>
          </p:cNvPr>
          <p:cNvSpPr/>
          <p:nvPr/>
        </p:nvSpPr>
        <p:spPr>
          <a:xfrm>
            <a:off x="1296606" y="3642684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Google Shape;659;p38">
            <a:extLst>
              <a:ext uri="{FF2B5EF4-FFF2-40B4-BE49-F238E27FC236}">
                <a16:creationId xmlns:a16="http://schemas.microsoft.com/office/drawing/2014/main" id="{0860E43B-4F2F-E0E1-C2F8-ABB3FBED2F47}"/>
              </a:ext>
            </a:extLst>
          </p:cNvPr>
          <p:cNvSpPr txBox="1">
            <a:spLocks/>
          </p:cNvSpPr>
          <p:nvPr/>
        </p:nvSpPr>
        <p:spPr>
          <a:xfrm>
            <a:off x="1533189" y="3480335"/>
            <a:ext cx="4718620" cy="917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Notre rôle</a:t>
            </a:r>
          </a:p>
          <a:p>
            <a:pPr marL="285750" lvl="0" indent="-285750">
              <a:buFontTx/>
              <a:buChar char="-"/>
            </a:pPr>
            <a:r>
              <a:rPr lang="fr-FR" sz="1200" dirty="0"/>
              <a:t>Concevoir un modèle de segmentation d’images performant pour s’intégrer dans la chaîne globale.</a:t>
            </a:r>
          </a:p>
        </p:txBody>
      </p:sp>
      <p:pic>
        <p:nvPicPr>
          <p:cNvPr id="13" name="Image 12" descr="Une image contenant texte, affiche, conception, Graphique&#10;&#10;Description générée automatiquement">
            <a:extLst>
              <a:ext uri="{FF2B5EF4-FFF2-40B4-BE49-F238E27FC236}">
                <a16:creationId xmlns:a16="http://schemas.microsoft.com/office/drawing/2014/main" id="{106643C4-7BD8-B9BA-2C0A-AD896526B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159" y="2035709"/>
            <a:ext cx="1761109" cy="17135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578873C4-38A9-CB52-AC8C-D28806199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8">
            <a:extLst>
              <a:ext uri="{FF2B5EF4-FFF2-40B4-BE49-F238E27FC236}">
                <a16:creationId xmlns:a16="http://schemas.microsoft.com/office/drawing/2014/main" id="{C3197043-6970-0620-E503-74E12A1AB3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01. </a:t>
            </a:r>
            <a:r>
              <a:rPr lang="fr-FR" sz="2800" dirty="0"/>
              <a:t>Contexte et Objectifs</a:t>
            </a:r>
            <a:endParaRPr sz="2800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D560723-5327-F545-BA84-4603A7A7934D}"/>
              </a:ext>
            </a:extLst>
          </p:cNvPr>
          <p:cNvSpPr/>
          <p:nvPr/>
        </p:nvSpPr>
        <p:spPr>
          <a:xfrm>
            <a:off x="1296606" y="1432800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22240C-DFA5-4A71-9629-FBD385C35C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4</a:t>
            </a:fld>
            <a:r>
              <a:rPr lang="fr-FR" dirty="0"/>
              <a:t>/19</a:t>
            </a:r>
          </a:p>
        </p:txBody>
      </p:sp>
      <p:sp>
        <p:nvSpPr>
          <p:cNvPr id="10" name="Google Shape;659;p38">
            <a:extLst>
              <a:ext uri="{FF2B5EF4-FFF2-40B4-BE49-F238E27FC236}">
                <a16:creationId xmlns:a16="http://schemas.microsoft.com/office/drawing/2014/main" id="{DDDC8A63-2CEE-03C5-C06D-32D3750D36F9}"/>
              </a:ext>
            </a:extLst>
          </p:cNvPr>
          <p:cNvSpPr txBox="1">
            <a:spLocks/>
          </p:cNvSpPr>
          <p:nvPr/>
        </p:nvSpPr>
        <p:spPr>
          <a:xfrm>
            <a:off x="1554959" y="1264826"/>
            <a:ext cx="5031394" cy="1081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Objectif</a:t>
            </a:r>
          </a:p>
          <a:p>
            <a:pPr marL="285750" lvl="0" indent="-285750">
              <a:buFontTx/>
              <a:buChar char="-"/>
            </a:pPr>
            <a:r>
              <a:rPr lang="fr-FR" sz="1200" dirty="0"/>
              <a:t>Développer un modèle de segmentation d’images capable de classer chaque pixel en l’une des </a:t>
            </a:r>
            <a:r>
              <a:rPr lang="fr-FR" sz="1200" b="1" dirty="0"/>
              <a:t>8 catégories principales</a:t>
            </a:r>
            <a:r>
              <a:rPr lang="fr-FR" sz="1200" dirty="0"/>
              <a:t>, avec une précision élevée.</a:t>
            </a:r>
          </a:p>
        </p:txBody>
      </p:sp>
      <p:grpSp>
        <p:nvGrpSpPr>
          <p:cNvPr id="11" name="Google Shape;690;p38">
            <a:extLst>
              <a:ext uri="{FF2B5EF4-FFF2-40B4-BE49-F238E27FC236}">
                <a16:creationId xmlns:a16="http://schemas.microsoft.com/office/drawing/2014/main" id="{6920C964-F169-EC4A-D8C9-8C64EA40B41F}"/>
              </a:ext>
            </a:extLst>
          </p:cNvPr>
          <p:cNvGrpSpPr/>
          <p:nvPr/>
        </p:nvGrpSpPr>
        <p:grpSpPr>
          <a:xfrm>
            <a:off x="6727356" y="2026585"/>
            <a:ext cx="1518587" cy="1233056"/>
            <a:chOff x="7329141" y="362469"/>
            <a:chExt cx="1022136" cy="829949"/>
          </a:xfrm>
        </p:grpSpPr>
        <p:sp>
          <p:nvSpPr>
            <p:cNvPr id="12" name="Google Shape;691;p38">
              <a:extLst>
                <a:ext uri="{FF2B5EF4-FFF2-40B4-BE49-F238E27FC236}">
                  <a16:creationId xmlns:a16="http://schemas.microsoft.com/office/drawing/2014/main" id="{87DE9371-F8DF-77DC-2B88-351738EEC412}"/>
                </a:ext>
              </a:extLst>
            </p:cNvPr>
            <p:cNvSpPr/>
            <p:nvPr/>
          </p:nvSpPr>
          <p:spPr>
            <a:xfrm>
              <a:off x="7329141" y="362469"/>
              <a:ext cx="1022136" cy="829949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92;p38">
              <a:extLst>
                <a:ext uri="{FF2B5EF4-FFF2-40B4-BE49-F238E27FC236}">
                  <a16:creationId xmlns:a16="http://schemas.microsoft.com/office/drawing/2014/main" id="{BBF03520-25FD-5731-0B75-DF53E6196B09}"/>
                </a:ext>
              </a:extLst>
            </p:cNvPr>
            <p:cNvSpPr/>
            <p:nvPr/>
          </p:nvSpPr>
          <p:spPr>
            <a:xfrm>
              <a:off x="7479397" y="507863"/>
              <a:ext cx="275724" cy="489918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" name="Google Shape;693;p38">
              <a:extLst>
                <a:ext uri="{FF2B5EF4-FFF2-40B4-BE49-F238E27FC236}">
                  <a16:creationId xmlns:a16="http://schemas.microsoft.com/office/drawing/2014/main" id="{EF4D4019-A216-AF6F-39DD-020C800AEF68}"/>
                </a:ext>
              </a:extLst>
            </p:cNvPr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28" name="Google Shape;694;p38">
                <a:extLst>
                  <a:ext uri="{FF2B5EF4-FFF2-40B4-BE49-F238E27FC236}">
                    <a16:creationId xmlns:a16="http://schemas.microsoft.com/office/drawing/2014/main" id="{FD27E1F1-C0AC-1658-0F01-04C949D1C6DE}"/>
                  </a:ext>
                </a:extLst>
              </p:cNvPr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695;p38">
                <a:extLst>
                  <a:ext uri="{FF2B5EF4-FFF2-40B4-BE49-F238E27FC236}">
                    <a16:creationId xmlns:a16="http://schemas.microsoft.com/office/drawing/2014/main" id="{840E5A24-A8A6-4914-39C0-284BD927DC1B}"/>
                  </a:ext>
                </a:extLst>
              </p:cNvPr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696;p38">
              <a:extLst>
                <a:ext uri="{FF2B5EF4-FFF2-40B4-BE49-F238E27FC236}">
                  <a16:creationId xmlns:a16="http://schemas.microsoft.com/office/drawing/2014/main" id="{9D525950-6248-3342-6705-49C929C27C52}"/>
                </a:ext>
              </a:extLst>
            </p:cNvPr>
            <p:cNvSpPr/>
            <p:nvPr/>
          </p:nvSpPr>
          <p:spPr>
            <a:xfrm>
              <a:off x="7755275" y="507863"/>
              <a:ext cx="222278" cy="438881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97;p38">
              <a:extLst>
                <a:ext uri="{FF2B5EF4-FFF2-40B4-BE49-F238E27FC236}">
                  <a16:creationId xmlns:a16="http://schemas.microsoft.com/office/drawing/2014/main" id="{5E23AE83-9638-670D-A73F-3160C4C9B248}"/>
                </a:ext>
              </a:extLst>
            </p:cNvPr>
            <p:cNvSpPr/>
            <p:nvPr/>
          </p:nvSpPr>
          <p:spPr>
            <a:xfrm>
              <a:off x="7918481" y="577354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98;p38">
              <a:extLst>
                <a:ext uri="{FF2B5EF4-FFF2-40B4-BE49-F238E27FC236}">
                  <a16:creationId xmlns:a16="http://schemas.microsoft.com/office/drawing/2014/main" id="{78DF6BB2-E184-9824-B875-47CDBC9E4A64}"/>
                </a:ext>
              </a:extLst>
            </p:cNvPr>
            <p:cNvSpPr/>
            <p:nvPr/>
          </p:nvSpPr>
          <p:spPr>
            <a:xfrm>
              <a:off x="7986379" y="855683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99;p38">
              <a:extLst>
                <a:ext uri="{FF2B5EF4-FFF2-40B4-BE49-F238E27FC236}">
                  <a16:creationId xmlns:a16="http://schemas.microsoft.com/office/drawing/2014/main" id="{5ABDB156-EB58-1227-AEC1-F4718F05A121}"/>
                </a:ext>
              </a:extLst>
            </p:cNvPr>
            <p:cNvSpPr/>
            <p:nvPr/>
          </p:nvSpPr>
          <p:spPr>
            <a:xfrm>
              <a:off x="8078706" y="664248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700;p38">
              <a:extLst>
                <a:ext uri="{FF2B5EF4-FFF2-40B4-BE49-F238E27FC236}">
                  <a16:creationId xmlns:a16="http://schemas.microsoft.com/office/drawing/2014/main" id="{6B6B4ED8-CC42-92CD-2C7D-49F6934C9C1F}"/>
                </a:ext>
              </a:extLst>
            </p:cNvPr>
            <p:cNvSpPr/>
            <p:nvPr/>
          </p:nvSpPr>
          <p:spPr>
            <a:xfrm>
              <a:off x="8078706" y="691415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701;p38">
              <a:extLst>
                <a:ext uri="{FF2B5EF4-FFF2-40B4-BE49-F238E27FC236}">
                  <a16:creationId xmlns:a16="http://schemas.microsoft.com/office/drawing/2014/main" id="{4A937FE2-5499-EDBD-F1CA-7F0EAEB4DA02}"/>
                </a:ext>
              </a:extLst>
            </p:cNvPr>
            <p:cNvSpPr/>
            <p:nvPr/>
          </p:nvSpPr>
          <p:spPr>
            <a:xfrm>
              <a:off x="8078706" y="718541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702;p38">
              <a:extLst>
                <a:ext uri="{FF2B5EF4-FFF2-40B4-BE49-F238E27FC236}">
                  <a16:creationId xmlns:a16="http://schemas.microsoft.com/office/drawing/2014/main" id="{7C214CAD-36B5-CAC0-462B-A4F9F694FBC5}"/>
                </a:ext>
              </a:extLst>
            </p:cNvPr>
            <p:cNvSpPr/>
            <p:nvPr/>
          </p:nvSpPr>
          <p:spPr>
            <a:xfrm>
              <a:off x="8078706" y="946989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03;p38">
              <a:extLst>
                <a:ext uri="{FF2B5EF4-FFF2-40B4-BE49-F238E27FC236}">
                  <a16:creationId xmlns:a16="http://schemas.microsoft.com/office/drawing/2014/main" id="{DE1342A8-1F8A-1261-7DAD-DA88DF2EC33E}"/>
                </a:ext>
              </a:extLst>
            </p:cNvPr>
            <p:cNvSpPr/>
            <p:nvPr/>
          </p:nvSpPr>
          <p:spPr>
            <a:xfrm>
              <a:off x="8078706" y="974156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704;p38">
              <a:extLst>
                <a:ext uri="{FF2B5EF4-FFF2-40B4-BE49-F238E27FC236}">
                  <a16:creationId xmlns:a16="http://schemas.microsoft.com/office/drawing/2014/main" id="{5832F0D7-B675-3A53-C2A7-47D6A93B4CF8}"/>
                </a:ext>
              </a:extLst>
            </p:cNvPr>
            <p:cNvSpPr/>
            <p:nvPr/>
          </p:nvSpPr>
          <p:spPr>
            <a:xfrm>
              <a:off x="8078706" y="1001323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Ellipse 1">
            <a:extLst>
              <a:ext uri="{FF2B5EF4-FFF2-40B4-BE49-F238E27FC236}">
                <a16:creationId xmlns:a16="http://schemas.microsoft.com/office/drawing/2014/main" id="{EF8C987A-8555-47FC-B4C5-3CF25C157AAA}"/>
              </a:ext>
            </a:extLst>
          </p:cNvPr>
          <p:cNvSpPr/>
          <p:nvPr/>
        </p:nvSpPr>
        <p:spPr>
          <a:xfrm>
            <a:off x="1296606" y="2743475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59;p38">
            <a:extLst>
              <a:ext uri="{FF2B5EF4-FFF2-40B4-BE49-F238E27FC236}">
                <a16:creationId xmlns:a16="http://schemas.microsoft.com/office/drawing/2014/main" id="{A97D2994-20CE-1C78-07E9-4ACF5F0D7820}"/>
              </a:ext>
            </a:extLst>
          </p:cNvPr>
          <p:cNvSpPr txBox="1">
            <a:spLocks/>
          </p:cNvSpPr>
          <p:nvPr/>
        </p:nvSpPr>
        <p:spPr>
          <a:xfrm>
            <a:off x="1554959" y="2575501"/>
            <a:ext cx="5031394" cy="1081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Contraintes</a:t>
            </a:r>
          </a:p>
          <a:p>
            <a:pPr marL="285750" lvl="0" indent="-285750">
              <a:buFontTx/>
              <a:buChar char="-"/>
            </a:pPr>
            <a:r>
              <a:rPr lang="fr-FR" sz="1200" b="1" i="0" dirty="0">
                <a:solidFill>
                  <a:srgbClr val="271A38"/>
                </a:solidFill>
                <a:effectLst/>
                <a:latin typeface="Inter" panose="020B0604020202020204" charset="0"/>
              </a:rPr>
              <a:t>Keras</a:t>
            </a:r>
            <a:r>
              <a:rPr lang="fr-FR" sz="1200" b="0" i="0" dirty="0">
                <a:solidFill>
                  <a:srgbClr val="271A38"/>
                </a:solidFill>
                <a:effectLst/>
                <a:latin typeface="Inter" panose="020B0604020202020204" charset="0"/>
              </a:rPr>
              <a:t> est le </a:t>
            </a:r>
            <a:r>
              <a:rPr lang="fr-FR" sz="1200" b="0" i="0" dirty="0" err="1">
                <a:solidFill>
                  <a:srgbClr val="271A38"/>
                </a:solidFill>
                <a:effectLst/>
                <a:latin typeface="Inter" panose="020B0604020202020204" charset="0"/>
              </a:rPr>
              <a:t>framework</a:t>
            </a:r>
            <a:r>
              <a:rPr lang="fr-FR" sz="1200" b="0" i="0" dirty="0">
                <a:solidFill>
                  <a:srgbClr val="271A38"/>
                </a:solidFill>
                <a:effectLst/>
                <a:latin typeface="Inter" panose="020B0604020202020204" charset="0"/>
              </a:rPr>
              <a:t> de travail commun à toute l’équipe.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23764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4219B12-23D2-971A-AB2E-DAE084D9E1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5</a:t>
            </a:fld>
            <a:r>
              <a:rPr lang="fr-FR" dirty="0"/>
              <a:t>/19</a:t>
            </a:r>
          </a:p>
        </p:txBody>
      </p:sp>
      <p:sp>
        <p:nvSpPr>
          <p:cNvPr id="6" name="Google Shape;557;p34">
            <a:extLst>
              <a:ext uri="{FF2B5EF4-FFF2-40B4-BE49-F238E27FC236}">
                <a16:creationId xmlns:a16="http://schemas.microsoft.com/office/drawing/2014/main" id="{3F5D96E8-D3E8-FC30-12A5-9663458FD5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486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800" dirty="0"/>
              <a:t>02. Méthodologie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37D21EA0-0C52-60D5-57AE-F6C2496991BF}"/>
              </a:ext>
            </a:extLst>
          </p:cNvPr>
          <p:cNvSpPr/>
          <p:nvPr/>
        </p:nvSpPr>
        <p:spPr>
          <a:xfrm>
            <a:off x="1295788" y="1096986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2" name="Google Shape;875;p44">
            <a:extLst>
              <a:ext uri="{FF2B5EF4-FFF2-40B4-BE49-F238E27FC236}">
                <a16:creationId xmlns:a16="http://schemas.microsoft.com/office/drawing/2014/main" id="{4BDD94AC-54A4-75EB-9FA7-009A43F193C6}"/>
              </a:ext>
            </a:extLst>
          </p:cNvPr>
          <p:cNvGrpSpPr/>
          <p:nvPr/>
        </p:nvGrpSpPr>
        <p:grpSpPr>
          <a:xfrm>
            <a:off x="6903626" y="4587031"/>
            <a:ext cx="767917" cy="865566"/>
            <a:chOff x="2594603" y="2081903"/>
            <a:chExt cx="871327" cy="982126"/>
          </a:xfrm>
        </p:grpSpPr>
        <p:sp>
          <p:nvSpPr>
            <p:cNvPr id="13" name="Google Shape;876;p44">
              <a:extLst>
                <a:ext uri="{FF2B5EF4-FFF2-40B4-BE49-F238E27FC236}">
                  <a16:creationId xmlns:a16="http://schemas.microsoft.com/office/drawing/2014/main" id="{57BCC978-3FC6-F816-9F0E-A22E174EA1CB}"/>
                </a:ext>
              </a:extLst>
            </p:cNvPr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77;p44">
              <a:extLst>
                <a:ext uri="{FF2B5EF4-FFF2-40B4-BE49-F238E27FC236}">
                  <a16:creationId xmlns:a16="http://schemas.microsoft.com/office/drawing/2014/main" id="{6AA8D8A1-A3ED-09E8-A029-F6156717445E}"/>
                </a:ext>
              </a:extLst>
            </p:cNvPr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78;p44">
              <a:extLst>
                <a:ext uri="{FF2B5EF4-FFF2-40B4-BE49-F238E27FC236}">
                  <a16:creationId xmlns:a16="http://schemas.microsoft.com/office/drawing/2014/main" id="{DA3E575F-08D3-7271-1516-C074D4285872}"/>
                </a:ext>
              </a:extLst>
            </p:cNvPr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79;p44">
              <a:extLst>
                <a:ext uri="{FF2B5EF4-FFF2-40B4-BE49-F238E27FC236}">
                  <a16:creationId xmlns:a16="http://schemas.microsoft.com/office/drawing/2014/main" id="{14C21DAD-520B-F2A8-4AB5-CFA0079AE0EE}"/>
                </a:ext>
              </a:extLst>
            </p:cNvPr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80;p44">
              <a:extLst>
                <a:ext uri="{FF2B5EF4-FFF2-40B4-BE49-F238E27FC236}">
                  <a16:creationId xmlns:a16="http://schemas.microsoft.com/office/drawing/2014/main" id="{36B5514D-16BD-21AE-9081-C6AC7F5879E0}"/>
                </a:ext>
              </a:extLst>
            </p:cNvPr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81;p44">
              <a:extLst>
                <a:ext uri="{FF2B5EF4-FFF2-40B4-BE49-F238E27FC236}">
                  <a16:creationId xmlns:a16="http://schemas.microsoft.com/office/drawing/2014/main" id="{87EF0105-94B7-688D-E99B-959AA10AC2B4}"/>
                </a:ext>
              </a:extLst>
            </p:cNvPr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82;p44">
              <a:extLst>
                <a:ext uri="{FF2B5EF4-FFF2-40B4-BE49-F238E27FC236}">
                  <a16:creationId xmlns:a16="http://schemas.microsoft.com/office/drawing/2014/main" id="{095F3AA5-A108-F94F-C024-54288A01A33F}"/>
                </a:ext>
              </a:extLst>
            </p:cNvPr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83;p44">
              <a:extLst>
                <a:ext uri="{FF2B5EF4-FFF2-40B4-BE49-F238E27FC236}">
                  <a16:creationId xmlns:a16="http://schemas.microsoft.com/office/drawing/2014/main" id="{65FECB57-FA67-76AF-44A5-D4E671653719}"/>
                </a:ext>
              </a:extLst>
            </p:cNvPr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84;p44">
              <a:extLst>
                <a:ext uri="{FF2B5EF4-FFF2-40B4-BE49-F238E27FC236}">
                  <a16:creationId xmlns:a16="http://schemas.microsoft.com/office/drawing/2014/main" id="{AC8AB450-E9B8-AA6C-4385-72B3638731BE}"/>
                </a:ext>
              </a:extLst>
            </p:cNvPr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85;p44">
              <a:extLst>
                <a:ext uri="{FF2B5EF4-FFF2-40B4-BE49-F238E27FC236}">
                  <a16:creationId xmlns:a16="http://schemas.microsoft.com/office/drawing/2014/main" id="{30A26369-AFB2-36DB-FF98-AAE2C5F73796}"/>
                </a:ext>
              </a:extLst>
            </p:cNvPr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86;p44">
              <a:extLst>
                <a:ext uri="{FF2B5EF4-FFF2-40B4-BE49-F238E27FC236}">
                  <a16:creationId xmlns:a16="http://schemas.microsoft.com/office/drawing/2014/main" id="{1F16960B-45AF-E662-BCBE-A628A360C603}"/>
                </a:ext>
              </a:extLst>
            </p:cNvPr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887;p44">
              <a:extLst>
                <a:ext uri="{FF2B5EF4-FFF2-40B4-BE49-F238E27FC236}">
                  <a16:creationId xmlns:a16="http://schemas.microsoft.com/office/drawing/2014/main" id="{82E113A2-99A0-5FD5-73D4-EF4C377B3D59}"/>
                </a:ext>
              </a:extLst>
            </p:cNvPr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88;p44">
              <a:extLst>
                <a:ext uri="{FF2B5EF4-FFF2-40B4-BE49-F238E27FC236}">
                  <a16:creationId xmlns:a16="http://schemas.microsoft.com/office/drawing/2014/main" id="{00FD86BC-19FF-5E94-9BF4-C0C487CB6E27}"/>
                </a:ext>
              </a:extLst>
            </p:cNvPr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89;p44">
              <a:extLst>
                <a:ext uri="{FF2B5EF4-FFF2-40B4-BE49-F238E27FC236}">
                  <a16:creationId xmlns:a16="http://schemas.microsoft.com/office/drawing/2014/main" id="{3850E8CD-A21C-929D-F0F9-08F4D7AC90B2}"/>
                </a:ext>
              </a:extLst>
            </p:cNvPr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659;p38">
            <a:extLst>
              <a:ext uri="{FF2B5EF4-FFF2-40B4-BE49-F238E27FC236}">
                <a16:creationId xmlns:a16="http://schemas.microsoft.com/office/drawing/2014/main" id="{8C6BE7C5-140D-5C77-6291-2959C280AB00}"/>
              </a:ext>
            </a:extLst>
          </p:cNvPr>
          <p:cNvSpPr txBox="1">
            <a:spLocks/>
          </p:cNvSpPr>
          <p:nvPr/>
        </p:nvSpPr>
        <p:spPr>
          <a:xfrm>
            <a:off x="1554959" y="943099"/>
            <a:ext cx="6515392" cy="1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Choix des métriques d’évaluation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>
                <a:latin typeface="Inter" panose="020B0604020202020204" charset="0"/>
                <a:ea typeface="Inter" panose="020B0604020202020204" charset="0"/>
              </a:rPr>
              <a:t>IoU</a:t>
            </a:r>
            <a:r>
              <a:rPr lang="fr-FR" dirty="0">
                <a:latin typeface="Inter" panose="020B0604020202020204" charset="0"/>
                <a:ea typeface="Inter" panose="020B0604020202020204" charset="0"/>
              </a:rPr>
              <a:t> (Intersection over Union:</a:t>
            </a:r>
            <a:br>
              <a:rPr lang="fr-FR" dirty="0">
                <a:latin typeface="Inter" panose="020B0604020202020204" charset="0"/>
                <a:ea typeface="Inter" panose="020B0604020202020204" charset="0"/>
              </a:rPr>
            </a:br>
            <a:r>
              <a:rPr lang="fr-FR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fr-FR" sz="1200" dirty="0">
                <a:latin typeface="Inter" panose="020B0604020202020204" charset="0"/>
                <a:ea typeface="Inter" panose="020B0604020202020204" charset="0"/>
              </a:rPr>
              <a:t>- </a:t>
            </a:r>
            <a:r>
              <a:rPr lang="fr-FR" sz="1200" dirty="0"/>
              <a:t>Précision des prédictions (intersection / union des zones prédite/réelle)</a:t>
            </a:r>
            <a:r>
              <a:rPr lang="fr-FR" sz="12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Dice</a:t>
            </a:r>
            <a:r>
              <a:rPr lang="fr-FR" dirty="0"/>
              <a:t> Score:</a:t>
            </a:r>
            <a:br>
              <a:rPr lang="fr-FR" dirty="0"/>
            </a:br>
            <a:r>
              <a:rPr lang="fr-FR" dirty="0"/>
              <a:t> - </a:t>
            </a:r>
            <a:r>
              <a:rPr lang="fr-FR" sz="1200" dirty="0"/>
              <a:t>Équilibre précision/sensibilité, utile pour classes sous-représentées.</a:t>
            </a:r>
          </a:p>
          <a:p>
            <a:pPr marL="285750" lvl="0" indent="-285750">
              <a:buFontTx/>
              <a:buChar char="-"/>
            </a:pPr>
            <a:endParaRPr lang="fr-FR" dirty="0"/>
          </a:p>
          <a:p>
            <a:pPr marL="285750" lvl="0" indent="-285750">
              <a:buFontTx/>
              <a:buChar char="-"/>
            </a:pPr>
            <a:endParaRPr lang="fr-FR" dirty="0"/>
          </a:p>
        </p:txBody>
      </p:sp>
      <p:pic>
        <p:nvPicPr>
          <p:cNvPr id="8" name="Image 7" descr="Une image contenant texte, capture d’écran, diagramme, Rectangle&#10;&#10;Description générée automatiquement">
            <a:extLst>
              <a:ext uri="{FF2B5EF4-FFF2-40B4-BE49-F238E27FC236}">
                <a16:creationId xmlns:a16="http://schemas.microsoft.com/office/drawing/2014/main" id="{92A18BF2-ECB0-1045-2832-CC9B17A3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649" y="2571750"/>
            <a:ext cx="2463684" cy="187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5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8F28E-D3E4-C555-28CD-02E5D6F3E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FEB582B-6992-178D-EB7E-AF9B1E50C7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6</a:t>
            </a:fld>
            <a:r>
              <a:rPr lang="fr-FR" dirty="0"/>
              <a:t>/19</a:t>
            </a:r>
          </a:p>
        </p:txBody>
      </p:sp>
      <p:sp>
        <p:nvSpPr>
          <p:cNvPr id="6" name="Google Shape;557;p34">
            <a:extLst>
              <a:ext uri="{FF2B5EF4-FFF2-40B4-BE49-F238E27FC236}">
                <a16:creationId xmlns:a16="http://schemas.microsoft.com/office/drawing/2014/main" id="{91FEA7EC-A580-765E-40F0-C707F63E80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486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800" dirty="0"/>
              <a:t>02. Méthodologie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737654C-D1EC-FBF3-737F-696CE6770949}"/>
              </a:ext>
            </a:extLst>
          </p:cNvPr>
          <p:cNvSpPr/>
          <p:nvPr/>
        </p:nvSpPr>
        <p:spPr>
          <a:xfrm>
            <a:off x="1295788" y="1096986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2" name="Google Shape;875;p44">
            <a:extLst>
              <a:ext uri="{FF2B5EF4-FFF2-40B4-BE49-F238E27FC236}">
                <a16:creationId xmlns:a16="http://schemas.microsoft.com/office/drawing/2014/main" id="{B424CDD9-DD1B-21F0-FEAE-9C22DB98426C}"/>
              </a:ext>
            </a:extLst>
          </p:cNvPr>
          <p:cNvGrpSpPr/>
          <p:nvPr/>
        </p:nvGrpSpPr>
        <p:grpSpPr>
          <a:xfrm>
            <a:off x="6903626" y="4587031"/>
            <a:ext cx="767917" cy="865566"/>
            <a:chOff x="2594603" y="2081903"/>
            <a:chExt cx="871327" cy="982126"/>
          </a:xfrm>
        </p:grpSpPr>
        <p:sp>
          <p:nvSpPr>
            <p:cNvPr id="13" name="Google Shape;876;p44">
              <a:extLst>
                <a:ext uri="{FF2B5EF4-FFF2-40B4-BE49-F238E27FC236}">
                  <a16:creationId xmlns:a16="http://schemas.microsoft.com/office/drawing/2014/main" id="{B0B9D394-CE02-1063-FE7D-F09F07E48616}"/>
                </a:ext>
              </a:extLst>
            </p:cNvPr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77;p44">
              <a:extLst>
                <a:ext uri="{FF2B5EF4-FFF2-40B4-BE49-F238E27FC236}">
                  <a16:creationId xmlns:a16="http://schemas.microsoft.com/office/drawing/2014/main" id="{AADE8F14-B72E-8DAE-1159-32CAD3950C8D}"/>
                </a:ext>
              </a:extLst>
            </p:cNvPr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78;p44">
              <a:extLst>
                <a:ext uri="{FF2B5EF4-FFF2-40B4-BE49-F238E27FC236}">
                  <a16:creationId xmlns:a16="http://schemas.microsoft.com/office/drawing/2014/main" id="{461767BA-B6B1-81A1-55C1-40B5127F1579}"/>
                </a:ext>
              </a:extLst>
            </p:cNvPr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79;p44">
              <a:extLst>
                <a:ext uri="{FF2B5EF4-FFF2-40B4-BE49-F238E27FC236}">
                  <a16:creationId xmlns:a16="http://schemas.microsoft.com/office/drawing/2014/main" id="{453808BA-998F-BEBA-06CD-4EE2652E63BB}"/>
                </a:ext>
              </a:extLst>
            </p:cNvPr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80;p44">
              <a:extLst>
                <a:ext uri="{FF2B5EF4-FFF2-40B4-BE49-F238E27FC236}">
                  <a16:creationId xmlns:a16="http://schemas.microsoft.com/office/drawing/2014/main" id="{881D6085-E66C-C3C2-FB9B-EC29C254B166}"/>
                </a:ext>
              </a:extLst>
            </p:cNvPr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81;p44">
              <a:extLst>
                <a:ext uri="{FF2B5EF4-FFF2-40B4-BE49-F238E27FC236}">
                  <a16:creationId xmlns:a16="http://schemas.microsoft.com/office/drawing/2014/main" id="{B32D4C0E-CA10-B95A-91C1-F64F1F30654A}"/>
                </a:ext>
              </a:extLst>
            </p:cNvPr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82;p44">
              <a:extLst>
                <a:ext uri="{FF2B5EF4-FFF2-40B4-BE49-F238E27FC236}">
                  <a16:creationId xmlns:a16="http://schemas.microsoft.com/office/drawing/2014/main" id="{068FD6AC-809A-6643-AFD3-110DA158791B}"/>
                </a:ext>
              </a:extLst>
            </p:cNvPr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83;p44">
              <a:extLst>
                <a:ext uri="{FF2B5EF4-FFF2-40B4-BE49-F238E27FC236}">
                  <a16:creationId xmlns:a16="http://schemas.microsoft.com/office/drawing/2014/main" id="{C1457E4B-ED71-2823-AF2F-D40A683D570E}"/>
                </a:ext>
              </a:extLst>
            </p:cNvPr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84;p44">
              <a:extLst>
                <a:ext uri="{FF2B5EF4-FFF2-40B4-BE49-F238E27FC236}">
                  <a16:creationId xmlns:a16="http://schemas.microsoft.com/office/drawing/2014/main" id="{E9A2B3E7-0505-7463-C4B6-50E40537FC66}"/>
                </a:ext>
              </a:extLst>
            </p:cNvPr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85;p44">
              <a:extLst>
                <a:ext uri="{FF2B5EF4-FFF2-40B4-BE49-F238E27FC236}">
                  <a16:creationId xmlns:a16="http://schemas.microsoft.com/office/drawing/2014/main" id="{37CA4CB6-3975-2BFF-B525-A5077C7237F4}"/>
                </a:ext>
              </a:extLst>
            </p:cNvPr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86;p44">
              <a:extLst>
                <a:ext uri="{FF2B5EF4-FFF2-40B4-BE49-F238E27FC236}">
                  <a16:creationId xmlns:a16="http://schemas.microsoft.com/office/drawing/2014/main" id="{95EFC604-F69A-BB89-7032-A2872F270036}"/>
                </a:ext>
              </a:extLst>
            </p:cNvPr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887;p44">
              <a:extLst>
                <a:ext uri="{FF2B5EF4-FFF2-40B4-BE49-F238E27FC236}">
                  <a16:creationId xmlns:a16="http://schemas.microsoft.com/office/drawing/2014/main" id="{C9607132-060A-03E4-DC28-AF666893FBE5}"/>
                </a:ext>
              </a:extLst>
            </p:cNvPr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88;p44">
              <a:extLst>
                <a:ext uri="{FF2B5EF4-FFF2-40B4-BE49-F238E27FC236}">
                  <a16:creationId xmlns:a16="http://schemas.microsoft.com/office/drawing/2014/main" id="{5C8C6C2E-D42F-48AD-EB6E-51570FC8463F}"/>
                </a:ext>
              </a:extLst>
            </p:cNvPr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89;p44">
              <a:extLst>
                <a:ext uri="{FF2B5EF4-FFF2-40B4-BE49-F238E27FC236}">
                  <a16:creationId xmlns:a16="http://schemas.microsoft.com/office/drawing/2014/main" id="{CA6DA6FC-F8E5-0EED-AB90-C466A687A744}"/>
                </a:ext>
              </a:extLst>
            </p:cNvPr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659;p38">
            <a:extLst>
              <a:ext uri="{FF2B5EF4-FFF2-40B4-BE49-F238E27FC236}">
                <a16:creationId xmlns:a16="http://schemas.microsoft.com/office/drawing/2014/main" id="{EDB6F0F2-7374-96C3-E935-EAC7F90ED937}"/>
              </a:ext>
            </a:extLst>
          </p:cNvPr>
          <p:cNvSpPr txBox="1">
            <a:spLocks/>
          </p:cNvSpPr>
          <p:nvPr/>
        </p:nvSpPr>
        <p:spPr>
          <a:xfrm>
            <a:off x="1554959" y="943098"/>
            <a:ext cx="6613970" cy="277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Pipeline général</a:t>
            </a:r>
          </a:p>
          <a:p>
            <a:pPr marL="0" lvl="0" indent="0"/>
            <a:endParaRPr lang="fr-FR" sz="16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>
                <a:latin typeface="Inter" panose="020B0604020202020204" charset="0"/>
                <a:ea typeface="Inter" panose="020B0604020202020204" charset="0"/>
              </a:rPr>
              <a:t>Prétraitement:</a:t>
            </a:r>
            <a:br>
              <a:rPr lang="fr-FR" dirty="0">
                <a:latin typeface="Inter" panose="020B0604020202020204" charset="0"/>
                <a:ea typeface="Inter" panose="020B0604020202020204" charset="0"/>
              </a:rPr>
            </a:br>
            <a:r>
              <a:rPr lang="fr-FR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fr-FR" sz="1200" dirty="0">
                <a:latin typeface="Inter" panose="020B0604020202020204" charset="0"/>
                <a:ea typeface="Inter" panose="020B0604020202020204" charset="0"/>
              </a:rPr>
              <a:t>- </a:t>
            </a:r>
            <a:r>
              <a:rPr lang="fr-FR" sz="1200" dirty="0"/>
              <a:t>Adaptation des résolutions d’image pour chaque modèle (ex. : 256x256, 512x512).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fr-FR" sz="12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Data augmentation:</a:t>
            </a:r>
            <a:br>
              <a:rPr lang="fr-FR" dirty="0"/>
            </a:br>
            <a:r>
              <a:rPr lang="fr-FR" dirty="0"/>
              <a:t> - </a:t>
            </a:r>
            <a:r>
              <a:rPr lang="fr-FR" sz="1200" dirty="0"/>
              <a:t>Application de techniques pour enrichir les données (</a:t>
            </a:r>
            <a:r>
              <a:rPr lang="fr-FR" sz="1200" dirty="0" err="1"/>
              <a:t>flipping</a:t>
            </a:r>
            <a:r>
              <a:rPr lang="fr-FR" sz="1200" dirty="0"/>
              <a:t>, rotation, etc.).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Modèles testés:</a:t>
            </a:r>
          </a:p>
          <a:p>
            <a:pPr marL="0" lvl="0" indent="0"/>
            <a:r>
              <a:rPr lang="fr-FR" sz="1200" dirty="0"/>
              <a:t>        - De U-Net Mini (</a:t>
            </a:r>
            <a:r>
              <a:rPr lang="fr-FR" sz="1200" dirty="0" err="1"/>
              <a:t>baseline</a:t>
            </a:r>
            <a:r>
              <a:rPr lang="fr-FR" sz="1200" dirty="0"/>
              <a:t>) à FPN et </a:t>
            </a:r>
            <a:r>
              <a:rPr lang="fr-FR" sz="1200" dirty="0" err="1"/>
              <a:t>PSPNet</a:t>
            </a:r>
            <a:endParaRPr lang="fr-FR" sz="1200" dirty="0"/>
          </a:p>
          <a:p>
            <a:pPr marL="0" lvl="0" indent="0"/>
            <a:endParaRPr lang="fr-FR" sz="1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Evaluation</a:t>
            </a:r>
          </a:p>
          <a:p>
            <a:pPr marL="0" lvl="0" indent="0"/>
            <a:r>
              <a:rPr lang="fr-FR" sz="1200" dirty="0"/>
              <a:t>       - Basée sur </a:t>
            </a:r>
            <a:r>
              <a:rPr lang="fr-FR" sz="1200" dirty="0" err="1"/>
              <a:t>IoU</a:t>
            </a:r>
            <a:r>
              <a:rPr lang="fr-FR" sz="1200" dirty="0"/>
              <a:t>, </a:t>
            </a:r>
            <a:r>
              <a:rPr lang="fr-FR" sz="1200" dirty="0" err="1"/>
              <a:t>Dice</a:t>
            </a:r>
            <a:r>
              <a:rPr lang="fr-FR" sz="1200" dirty="0"/>
              <a:t> et la fonction de perte</a:t>
            </a:r>
          </a:p>
          <a:p>
            <a:pPr marL="285750" lvl="0" indent="-285750">
              <a:buFontTx/>
              <a:buChar char="-"/>
            </a:pPr>
            <a:endParaRPr lang="fr-FR" dirty="0"/>
          </a:p>
          <a:p>
            <a:pPr marL="285750" lvl="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28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D80D7-F907-411E-E6AC-4696994FF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54F0DE-9649-C8E4-F863-E15CF3445C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7</a:t>
            </a:fld>
            <a:r>
              <a:rPr lang="fr-FR" dirty="0"/>
              <a:t>/19</a:t>
            </a:r>
          </a:p>
        </p:txBody>
      </p:sp>
      <p:sp>
        <p:nvSpPr>
          <p:cNvPr id="6" name="Google Shape;557;p34">
            <a:extLst>
              <a:ext uri="{FF2B5EF4-FFF2-40B4-BE49-F238E27FC236}">
                <a16:creationId xmlns:a16="http://schemas.microsoft.com/office/drawing/2014/main" id="{3E971F1D-5D1C-6134-F07A-EDBFED5BC5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486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800" dirty="0"/>
              <a:t>02. Méthodologie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35B34BB-1401-65E6-0B13-995AF2956652}"/>
              </a:ext>
            </a:extLst>
          </p:cNvPr>
          <p:cNvSpPr/>
          <p:nvPr/>
        </p:nvSpPr>
        <p:spPr>
          <a:xfrm>
            <a:off x="1295788" y="1096986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2" name="Google Shape;875;p44">
            <a:extLst>
              <a:ext uri="{FF2B5EF4-FFF2-40B4-BE49-F238E27FC236}">
                <a16:creationId xmlns:a16="http://schemas.microsoft.com/office/drawing/2014/main" id="{D8356912-84E5-EDCD-BF2D-0F846FA1E54A}"/>
              </a:ext>
            </a:extLst>
          </p:cNvPr>
          <p:cNvGrpSpPr/>
          <p:nvPr/>
        </p:nvGrpSpPr>
        <p:grpSpPr>
          <a:xfrm>
            <a:off x="6903626" y="4587031"/>
            <a:ext cx="767917" cy="865566"/>
            <a:chOff x="2594603" y="2081903"/>
            <a:chExt cx="871327" cy="982126"/>
          </a:xfrm>
        </p:grpSpPr>
        <p:sp>
          <p:nvSpPr>
            <p:cNvPr id="13" name="Google Shape;876;p44">
              <a:extLst>
                <a:ext uri="{FF2B5EF4-FFF2-40B4-BE49-F238E27FC236}">
                  <a16:creationId xmlns:a16="http://schemas.microsoft.com/office/drawing/2014/main" id="{A19852D1-0AE3-F0D1-CE3E-80CF0FECDCB2}"/>
                </a:ext>
              </a:extLst>
            </p:cNvPr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77;p44">
              <a:extLst>
                <a:ext uri="{FF2B5EF4-FFF2-40B4-BE49-F238E27FC236}">
                  <a16:creationId xmlns:a16="http://schemas.microsoft.com/office/drawing/2014/main" id="{B4F73FD0-D98F-657A-AA18-7B8B42565C0E}"/>
                </a:ext>
              </a:extLst>
            </p:cNvPr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78;p44">
              <a:extLst>
                <a:ext uri="{FF2B5EF4-FFF2-40B4-BE49-F238E27FC236}">
                  <a16:creationId xmlns:a16="http://schemas.microsoft.com/office/drawing/2014/main" id="{B0B56AAB-8C8B-E572-E7AB-9CFED8144E73}"/>
                </a:ext>
              </a:extLst>
            </p:cNvPr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79;p44">
              <a:extLst>
                <a:ext uri="{FF2B5EF4-FFF2-40B4-BE49-F238E27FC236}">
                  <a16:creationId xmlns:a16="http://schemas.microsoft.com/office/drawing/2014/main" id="{ACC4547C-2587-40CA-4E21-0B308801CDF3}"/>
                </a:ext>
              </a:extLst>
            </p:cNvPr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80;p44">
              <a:extLst>
                <a:ext uri="{FF2B5EF4-FFF2-40B4-BE49-F238E27FC236}">
                  <a16:creationId xmlns:a16="http://schemas.microsoft.com/office/drawing/2014/main" id="{C91FFCD7-BB56-BDC5-9A97-C22D9416C814}"/>
                </a:ext>
              </a:extLst>
            </p:cNvPr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81;p44">
              <a:extLst>
                <a:ext uri="{FF2B5EF4-FFF2-40B4-BE49-F238E27FC236}">
                  <a16:creationId xmlns:a16="http://schemas.microsoft.com/office/drawing/2014/main" id="{368BFD5E-C28A-E319-CEC1-9076D6E548D0}"/>
                </a:ext>
              </a:extLst>
            </p:cNvPr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82;p44">
              <a:extLst>
                <a:ext uri="{FF2B5EF4-FFF2-40B4-BE49-F238E27FC236}">
                  <a16:creationId xmlns:a16="http://schemas.microsoft.com/office/drawing/2014/main" id="{9727004F-ECC3-824C-4C12-26DDACD02C56}"/>
                </a:ext>
              </a:extLst>
            </p:cNvPr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83;p44">
              <a:extLst>
                <a:ext uri="{FF2B5EF4-FFF2-40B4-BE49-F238E27FC236}">
                  <a16:creationId xmlns:a16="http://schemas.microsoft.com/office/drawing/2014/main" id="{86CF8768-B52E-BC20-41C8-5D4C3595B530}"/>
                </a:ext>
              </a:extLst>
            </p:cNvPr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84;p44">
              <a:extLst>
                <a:ext uri="{FF2B5EF4-FFF2-40B4-BE49-F238E27FC236}">
                  <a16:creationId xmlns:a16="http://schemas.microsoft.com/office/drawing/2014/main" id="{F674F3D4-4AD0-F6AA-9DAD-8DA133E2026E}"/>
                </a:ext>
              </a:extLst>
            </p:cNvPr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85;p44">
              <a:extLst>
                <a:ext uri="{FF2B5EF4-FFF2-40B4-BE49-F238E27FC236}">
                  <a16:creationId xmlns:a16="http://schemas.microsoft.com/office/drawing/2014/main" id="{F26294F5-DF7F-090F-6721-3FF97FFAD856}"/>
                </a:ext>
              </a:extLst>
            </p:cNvPr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86;p44">
              <a:extLst>
                <a:ext uri="{FF2B5EF4-FFF2-40B4-BE49-F238E27FC236}">
                  <a16:creationId xmlns:a16="http://schemas.microsoft.com/office/drawing/2014/main" id="{020CD94B-5CFE-2CD1-D0AA-D397BB3D8A27}"/>
                </a:ext>
              </a:extLst>
            </p:cNvPr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887;p44">
              <a:extLst>
                <a:ext uri="{FF2B5EF4-FFF2-40B4-BE49-F238E27FC236}">
                  <a16:creationId xmlns:a16="http://schemas.microsoft.com/office/drawing/2014/main" id="{3CCD7650-2EA8-EBA9-77C3-6ACD68E17EBE}"/>
                </a:ext>
              </a:extLst>
            </p:cNvPr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88;p44">
              <a:extLst>
                <a:ext uri="{FF2B5EF4-FFF2-40B4-BE49-F238E27FC236}">
                  <a16:creationId xmlns:a16="http://schemas.microsoft.com/office/drawing/2014/main" id="{8181DC44-2957-20D0-790C-3B51F5663AE5}"/>
                </a:ext>
              </a:extLst>
            </p:cNvPr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89;p44">
              <a:extLst>
                <a:ext uri="{FF2B5EF4-FFF2-40B4-BE49-F238E27FC236}">
                  <a16:creationId xmlns:a16="http://schemas.microsoft.com/office/drawing/2014/main" id="{DA5E3F7A-7E57-19A9-B420-67034A8F478C}"/>
                </a:ext>
              </a:extLst>
            </p:cNvPr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659;p38">
            <a:extLst>
              <a:ext uri="{FF2B5EF4-FFF2-40B4-BE49-F238E27FC236}">
                <a16:creationId xmlns:a16="http://schemas.microsoft.com/office/drawing/2014/main" id="{7A57F9F9-ECD3-F453-27D4-2A86C919D353}"/>
              </a:ext>
            </a:extLst>
          </p:cNvPr>
          <p:cNvSpPr txBox="1">
            <a:spLocks/>
          </p:cNvSpPr>
          <p:nvPr/>
        </p:nvSpPr>
        <p:spPr>
          <a:xfrm>
            <a:off x="1554959" y="943098"/>
            <a:ext cx="6613970" cy="197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Déploiement</a:t>
            </a:r>
          </a:p>
          <a:p>
            <a:pPr marL="0" lvl="0" indent="0"/>
            <a:endParaRPr lang="fr-FR" sz="16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>
                <a:latin typeface="Inter" panose="020B0604020202020204" charset="0"/>
                <a:ea typeface="Inter" panose="020B0604020202020204" charset="0"/>
              </a:rPr>
              <a:t>API FastAPI:</a:t>
            </a:r>
            <a:br>
              <a:rPr lang="fr-FR" dirty="0">
                <a:latin typeface="Inter" panose="020B0604020202020204" charset="0"/>
                <a:ea typeface="Inter" panose="020B0604020202020204" charset="0"/>
              </a:rPr>
            </a:br>
            <a:r>
              <a:rPr lang="fr-FR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fr-FR" sz="1200" dirty="0">
                <a:latin typeface="Inter" panose="020B0604020202020204" charset="0"/>
                <a:ea typeface="Inter" panose="020B0604020202020204" charset="0"/>
              </a:rPr>
              <a:t>- </a:t>
            </a:r>
            <a:r>
              <a:rPr lang="fr-FR" sz="1200" dirty="0"/>
              <a:t>Entrée → Image, Sortie → Masque segmenté.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fr-FR" sz="12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Technologies utilisées:</a:t>
            </a:r>
            <a:br>
              <a:rPr lang="fr-FR" dirty="0"/>
            </a:br>
            <a:r>
              <a:rPr lang="fr-FR" dirty="0"/>
              <a:t> - </a:t>
            </a:r>
            <a:r>
              <a:rPr lang="fr-FR" sz="1200" dirty="0"/>
              <a:t>Docker, Google Cloud run, Streamlit cloud</a:t>
            </a:r>
          </a:p>
        </p:txBody>
      </p:sp>
      <p:pic>
        <p:nvPicPr>
          <p:cNvPr id="27" name="Image 26" descr="Une image contenant Police, Graphique, capture d’écran, logo&#10;&#10;Description générée automatiquement">
            <a:extLst>
              <a:ext uri="{FF2B5EF4-FFF2-40B4-BE49-F238E27FC236}">
                <a16:creationId xmlns:a16="http://schemas.microsoft.com/office/drawing/2014/main" id="{782DA891-9607-E261-FD61-AB600E11A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44" y="3069377"/>
            <a:ext cx="1068967" cy="1068967"/>
          </a:xfrm>
          <a:prstGeom prst="rect">
            <a:avLst/>
          </a:prstGeom>
        </p:spPr>
      </p:pic>
      <p:pic>
        <p:nvPicPr>
          <p:cNvPr id="29" name="Image 28" descr="Une image contenant symbole, logo, Graphique, Police&#10;&#10;Description générée automatiquement">
            <a:extLst>
              <a:ext uri="{FF2B5EF4-FFF2-40B4-BE49-F238E27FC236}">
                <a16:creationId xmlns:a16="http://schemas.microsoft.com/office/drawing/2014/main" id="{A5BBC991-DCF8-07B3-0561-10156EC0C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378" y="3362952"/>
            <a:ext cx="1357486" cy="722817"/>
          </a:xfrm>
          <a:prstGeom prst="rect">
            <a:avLst/>
          </a:prstGeom>
        </p:spPr>
      </p:pic>
      <p:pic>
        <p:nvPicPr>
          <p:cNvPr id="31" name="Image 30" descr="Une image contenant Police, logo, Graphique, symbole&#10;&#10;Description générée automatiquement">
            <a:extLst>
              <a:ext uri="{FF2B5EF4-FFF2-40B4-BE49-F238E27FC236}">
                <a16:creationId xmlns:a16="http://schemas.microsoft.com/office/drawing/2014/main" id="{5F34D7F0-B819-35D1-E077-F15721E50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2013" y="3329928"/>
            <a:ext cx="620863" cy="620863"/>
          </a:xfrm>
          <a:prstGeom prst="rect">
            <a:avLst/>
          </a:prstGeom>
        </p:spPr>
      </p:pic>
      <p:pic>
        <p:nvPicPr>
          <p:cNvPr id="33" name="Image 32" descr="Une image contenant Police, logo, Graphique, graphisme&#10;&#10;Description générée automatiquement">
            <a:extLst>
              <a:ext uri="{FF2B5EF4-FFF2-40B4-BE49-F238E27FC236}">
                <a16:creationId xmlns:a16="http://schemas.microsoft.com/office/drawing/2014/main" id="{4CC8558F-89B1-E30F-1155-570AA2CCE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3366" y="3362952"/>
            <a:ext cx="882641" cy="587839"/>
          </a:xfrm>
          <a:prstGeom prst="rect">
            <a:avLst/>
          </a:prstGeom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4C06ACB9-0C0D-DF9F-03ED-5A6684E0E163}"/>
              </a:ext>
            </a:extLst>
          </p:cNvPr>
          <p:cNvCxnSpPr/>
          <p:nvPr/>
        </p:nvCxnSpPr>
        <p:spPr>
          <a:xfrm>
            <a:off x="2318502" y="3620590"/>
            <a:ext cx="5070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2403DE00-6E07-378F-F94D-4C8C6FB1B9B1}"/>
              </a:ext>
            </a:extLst>
          </p:cNvPr>
          <p:cNvCxnSpPr/>
          <p:nvPr/>
        </p:nvCxnSpPr>
        <p:spPr>
          <a:xfrm>
            <a:off x="3918341" y="3620590"/>
            <a:ext cx="5070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F9BE2BBD-D93F-04D7-2DFF-DB339AD5798D}"/>
              </a:ext>
            </a:extLst>
          </p:cNvPr>
          <p:cNvCxnSpPr/>
          <p:nvPr/>
        </p:nvCxnSpPr>
        <p:spPr>
          <a:xfrm>
            <a:off x="5764475" y="3620590"/>
            <a:ext cx="5070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03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061D3-44EC-0FCF-DECD-65D976CC8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8ABD28B-5FF9-6354-DD75-CFAB420EBB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8</a:t>
            </a:fld>
            <a:r>
              <a:rPr lang="fr-FR" dirty="0"/>
              <a:t>/19</a:t>
            </a:r>
          </a:p>
        </p:txBody>
      </p:sp>
      <p:sp>
        <p:nvSpPr>
          <p:cNvPr id="6" name="Google Shape;557;p34">
            <a:extLst>
              <a:ext uri="{FF2B5EF4-FFF2-40B4-BE49-F238E27FC236}">
                <a16:creationId xmlns:a16="http://schemas.microsoft.com/office/drawing/2014/main" id="{13218519-9A51-6BA1-A63E-DC82EBAD16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486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800" dirty="0"/>
              <a:t>03. Fonctions de perte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023686D2-367E-406C-B081-E374479244A2}"/>
              </a:ext>
            </a:extLst>
          </p:cNvPr>
          <p:cNvSpPr/>
          <p:nvPr/>
        </p:nvSpPr>
        <p:spPr>
          <a:xfrm>
            <a:off x="1295788" y="1096986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2" name="Google Shape;875;p44">
            <a:extLst>
              <a:ext uri="{FF2B5EF4-FFF2-40B4-BE49-F238E27FC236}">
                <a16:creationId xmlns:a16="http://schemas.microsoft.com/office/drawing/2014/main" id="{1889FC09-A7A8-F967-B94D-B264713349B3}"/>
              </a:ext>
            </a:extLst>
          </p:cNvPr>
          <p:cNvGrpSpPr/>
          <p:nvPr/>
        </p:nvGrpSpPr>
        <p:grpSpPr>
          <a:xfrm>
            <a:off x="7189647" y="-94962"/>
            <a:ext cx="767917" cy="865566"/>
            <a:chOff x="2594603" y="2081903"/>
            <a:chExt cx="871327" cy="982126"/>
          </a:xfrm>
        </p:grpSpPr>
        <p:sp>
          <p:nvSpPr>
            <p:cNvPr id="13" name="Google Shape;876;p44">
              <a:extLst>
                <a:ext uri="{FF2B5EF4-FFF2-40B4-BE49-F238E27FC236}">
                  <a16:creationId xmlns:a16="http://schemas.microsoft.com/office/drawing/2014/main" id="{49A87B9D-23C5-5614-71E9-991134EBBCA3}"/>
                </a:ext>
              </a:extLst>
            </p:cNvPr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77;p44">
              <a:extLst>
                <a:ext uri="{FF2B5EF4-FFF2-40B4-BE49-F238E27FC236}">
                  <a16:creationId xmlns:a16="http://schemas.microsoft.com/office/drawing/2014/main" id="{F6347F36-5BDF-F681-F96B-CA15EE9B1DAE}"/>
                </a:ext>
              </a:extLst>
            </p:cNvPr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78;p44">
              <a:extLst>
                <a:ext uri="{FF2B5EF4-FFF2-40B4-BE49-F238E27FC236}">
                  <a16:creationId xmlns:a16="http://schemas.microsoft.com/office/drawing/2014/main" id="{59C14102-5E49-8EBA-A634-B347659524AE}"/>
                </a:ext>
              </a:extLst>
            </p:cNvPr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79;p44">
              <a:extLst>
                <a:ext uri="{FF2B5EF4-FFF2-40B4-BE49-F238E27FC236}">
                  <a16:creationId xmlns:a16="http://schemas.microsoft.com/office/drawing/2014/main" id="{2B8AC439-8530-B39B-C1E7-D02A567C37D0}"/>
                </a:ext>
              </a:extLst>
            </p:cNvPr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80;p44">
              <a:extLst>
                <a:ext uri="{FF2B5EF4-FFF2-40B4-BE49-F238E27FC236}">
                  <a16:creationId xmlns:a16="http://schemas.microsoft.com/office/drawing/2014/main" id="{647967E0-967C-B63B-E129-166C592A869F}"/>
                </a:ext>
              </a:extLst>
            </p:cNvPr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81;p44">
              <a:extLst>
                <a:ext uri="{FF2B5EF4-FFF2-40B4-BE49-F238E27FC236}">
                  <a16:creationId xmlns:a16="http://schemas.microsoft.com/office/drawing/2014/main" id="{2D560707-4CE3-E02F-658C-B55B2226800C}"/>
                </a:ext>
              </a:extLst>
            </p:cNvPr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82;p44">
              <a:extLst>
                <a:ext uri="{FF2B5EF4-FFF2-40B4-BE49-F238E27FC236}">
                  <a16:creationId xmlns:a16="http://schemas.microsoft.com/office/drawing/2014/main" id="{A002C8C9-C7E5-3521-F1DC-CE3634A2509F}"/>
                </a:ext>
              </a:extLst>
            </p:cNvPr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83;p44">
              <a:extLst>
                <a:ext uri="{FF2B5EF4-FFF2-40B4-BE49-F238E27FC236}">
                  <a16:creationId xmlns:a16="http://schemas.microsoft.com/office/drawing/2014/main" id="{0EF6ECCC-289E-09E1-58BD-65C500743CDE}"/>
                </a:ext>
              </a:extLst>
            </p:cNvPr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84;p44">
              <a:extLst>
                <a:ext uri="{FF2B5EF4-FFF2-40B4-BE49-F238E27FC236}">
                  <a16:creationId xmlns:a16="http://schemas.microsoft.com/office/drawing/2014/main" id="{4E8C8ECC-DB2A-2BB9-3B45-6A5467B8D143}"/>
                </a:ext>
              </a:extLst>
            </p:cNvPr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85;p44">
              <a:extLst>
                <a:ext uri="{FF2B5EF4-FFF2-40B4-BE49-F238E27FC236}">
                  <a16:creationId xmlns:a16="http://schemas.microsoft.com/office/drawing/2014/main" id="{A1510657-F647-D7E0-8038-B5E76DF4E710}"/>
                </a:ext>
              </a:extLst>
            </p:cNvPr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86;p44">
              <a:extLst>
                <a:ext uri="{FF2B5EF4-FFF2-40B4-BE49-F238E27FC236}">
                  <a16:creationId xmlns:a16="http://schemas.microsoft.com/office/drawing/2014/main" id="{B522BD22-CE4F-7B6B-8344-07642AB2D16E}"/>
                </a:ext>
              </a:extLst>
            </p:cNvPr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887;p44">
              <a:extLst>
                <a:ext uri="{FF2B5EF4-FFF2-40B4-BE49-F238E27FC236}">
                  <a16:creationId xmlns:a16="http://schemas.microsoft.com/office/drawing/2014/main" id="{9FE9903F-4619-C987-EA6D-28BB625B7E81}"/>
                </a:ext>
              </a:extLst>
            </p:cNvPr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88;p44">
              <a:extLst>
                <a:ext uri="{FF2B5EF4-FFF2-40B4-BE49-F238E27FC236}">
                  <a16:creationId xmlns:a16="http://schemas.microsoft.com/office/drawing/2014/main" id="{40382EFC-9E8C-5AC7-2FF2-2985B5DB45F8}"/>
                </a:ext>
              </a:extLst>
            </p:cNvPr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89;p44">
              <a:extLst>
                <a:ext uri="{FF2B5EF4-FFF2-40B4-BE49-F238E27FC236}">
                  <a16:creationId xmlns:a16="http://schemas.microsoft.com/office/drawing/2014/main" id="{F9462413-2218-CD07-2B60-84CF23E21642}"/>
                </a:ext>
              </a:extLst>
            </p:cNvPr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659;p38">
            <a:extLst>
              <a:ext uri="{FF2B5EF4-FFF2-40B4-BE49-F238E27FC236}">
                <a16:creationId xmlns:a16="http://schemas.microsoft.com/office/drawing/2014/main" id="{D29DB100-8910-8688-4341-64CC3B2795B1}"/>
              </a:ext>
            </a:extLst>
          </p:cNvPr>
          <p:cNvSpPr txBox="1">
            <a:spLocks/>
          </p:cNvSpPr>
          <p:nvPr/>
        </p:nvSpPr>
        <p:spPr>
          <a:xfrm>
            <a:off x="1554958" y="943098"/>
            <a:ext cx="7043001" cy="312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Fonctions principales</a:t>
            </a:r>
          </a:p>
          <a:p>
            <a:pPr marL="0" lvl="0" indent="0"/>
            <a:endParaRPr lang="fr-FR" sz="16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 err="1"/>
              <a:t>Dice</a:t>
            </a:r>
            <a:r>
              <a:rPr lang="fr-FR" b="1" dirty="0"/>
              <a:t> </a:t>
            </a:r>
            <a:r>
              <a:rPr lang="fr-FR" b="1" dirty="0" err="1"/>
              <a:t>Loss</a:t>
            </a:r>
            <a:r>
              <a:rPr lang="fr-FR" dirty="0"/>
              <a:t> : </a:t>
            </a:r>
            <a:r>
              <a:rPr lang="fr-FR" sz="1200" dirty="0"/>
              <a:t>Mesure la correspondance entre la prédiction et la réalité.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/>
              <a:t>Total </a:t>
            </a:r>
            <a:r>
              <a:rPr lang="fr-FR" b="1" dirty="0" err="1"/>
              <a:t>Loss</a:t>
            </a:r>
            <a:r>
              <a:rPr lang="fr-FR" dirty="0"/>
              <a:t> :</a:t>
            </a:r>
          </a:p>
          <a:p>
            <a:pPr marL="0" lvl="0" indent="0"/>
            <a:r>
              <a:rPr lang="fr-FR" sz="1200" dirty="0"/>
              <a:t>       Combine deux forces : apprentissage rapide (</a:t>
            </a:r>
            <a:r>
              <a:rPr lang="fr-FR" sz="1200" dirty="0" err="1"/>
              <a:t>Binary</a:t>
            </a:r>
            <a:r>
              <a:rPr lang="fr-FR" sz="1200" dirty="0"/>
              <a:t> </a:t>
            </a:r>
            <a:r>
              <a:rPr lang="fr-FR" sz="1200" dirty="0" err="1"/>
              <a:t>Crossentropy</a:t>
            </a:r>
            <a:r>
              <a:rPr lang="fr-FR" sz="1200" dirty="0"/>
              <a:t>) et précision élevée     </a:t>
            </a:r>
          </a:p>
          <a:p>
            <a:pPr marL="0" lvl="0" indent="0"/>
            <a:r>
              <a:rPr lang="fr-FR" sz="1200" dirty="0"/>
              <a:t>       (</a:t>
            </a:r>
            <a:r>
              <a:rPr lang="fr-FR" sz="1200" dirty="0" err="1"/>
              <a:t>Dice</a:t>
            </a:r>
            <a:r>
              <a:rPr lang="fr-FR" sz="1200" dirty="0"/>
              <a:t> </a:t>
            </a:r>
            <a:r>
              <a:rPr lang="fr-FR" sz="1200" dirty="0" err="1"/>
              <a:t>Loss</a:t>
            </a:r>
            <a:r>
              <a:rPr lang="fr-FR" sz="1200" dirty="0"/>
              <a:t>).</a:t>
            </a:r>
          </a:p>
          <a:p>
            <a:pPr marL="0" lvl="0" indent="0"/>
            <a:endParaRPr lang="fr-FR" sz="12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 err="1"/>
              <a:t>IoU</a:t>
            </a:r>
            <a:r>
              <a:rPr lang="fr-FR" b="1" dirty="0"/>
              <a:t> </a:t>
            </a:r>
            <a:r>
              <a:rPr lang="fr-FR" b="1" dirty="0" err="1"/>
              <a:t>Loss</a:t>
            </a:r>
            <a:r>
              <a:rPr lang="fr-FR" dirty="0"/>
              <a:t> :</a:t>
            </a:r>
          </a:p>
          <a:p>
            <a:pPr marL="0" lvl="0" indent="0"/>
            <a:r>
              <a:rPr lang="fr-FR" sz="1200" dirty="0"/>
              <a:t>       Minimise les erreurs sur les grandes zones mal </a:t>
            </a:r>
            <a:r>
              <a:rPr lang="fr-FR" sz="1200" dirty="0" err="1"/>
              <a:t>prédictes</a:t>
            </a:r>
            <a:r>
              <a:rPr lang="fr-FR" sz="1200" dirty="0"/>
              <a:t>.</a:t>
            </a:r>
          </a:p>
          <a:p>
            <a:pPr marL="0" lvl="0" indent="0"/>
            <a:endParaRPr lang="fr-FR" sz="1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/>
              <a:t>Tversky </a:t>
            </a:r>
            <a:r>
              <a:rPr lang="fr-FR" b="1" dirty="0" err="1"/>
              <a:t>Loss</a:t>
            </a:r>
            <a:r>
              <a:rPr lang="fr-FR" dirty="0"/>
              <a:t> :</a:t>
            </a:r>
          </a:p>
          <a:p>
            <a:pPr marL="0" lvl="0" indent="0"/>
            <a:r>
              <a:rPr lang="fr-FR" sz="1200" dirty="0"/>
              <a:t>       Permet de mieux gérer les erreurs en adaptant le poids des faux positifs et faux négatifs.</a:t>
            </a:r>
          </a:p>
          <a:p>
            <a:pPr marL="0" lvl="0" indent="0"/>
            <a:endParaRPr lang="fr-FR" sz="1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/>
              <a:t>Focal Tversky </a:t>
            </a:r>
            <a:r>
              <a:rPr lang="fr-FR" b="1" dirty="0" err="1"/>
              <a:t>Loss</a:t>
            </a:r>
            <a:r>
              <a:rPr lang="fr-FR" dirty="0"/>
              <a:t> :</a:t>
            </a:r>
          </a:p>
          <a:p>
            <a:pPr marL="0" lvl="0" indent="0"/>
            <a:r>
              <a:rPr lang="fr-FR" sz="1200" dirty="0"/>
              <a:t>       Une version renforcée de Tversky, idéale pour bien prédire les classes très rares.</a:t>
            </a:r>
          </a:p>
        </p:txBody>
      </p:sp>
    </p:spTree>
    <p:extLst>
      <p:ext uri="{BB962C8B-B14F-4D97-AF65-F5344CB8AC3E}">
        <p14:creationId xmlns:p14="http://schemas.microsoft.com/office/powerpoint/2010/main" val="235692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AAFA8-1D51-9B2B-4705-D6F1D5EF5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469B5E-4B9C-4D01-105E-E2546F1BB1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9</a:t>
            </a:fld>
            <a:r>
              <a:rPr lang="fr-FR" dirty="0"/>
              <a:t>/19</a:t>
            </a:r>
          </a:p>
        </p:txBody>
      </p:sp>
      <p:sp>
        <p:nvSpPr>
          <p:cNvPr id="6" name="Google Shape;557;p34">
            <a:extLst>
              <a:ext uri="{FF2B5EF4-FFF2-40B4-BE49-F238E27FC236}">
                <a16:creationId xmlns:a16="http://schemas.microsoft.com/office/drawing/2014/main" id="{AF726F0C-5028-FA37-D652-D54B6703F6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486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800" dirty="0"/>
              <a:t>03. Fonctions de perte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28C85DB-80A6-A7B2-0D54-5F844023D048}"/>
              </a:ext>
            </a:extLst>
          </p:cNvPr>
          <p:cNvSpPr/>
          <p:nvPr/>
        </p:nvSpPr>
        <p:spPr>
          <a:xfrm>
            <a:off x="1295788" y="1096986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2" name="Google Shape;875;p44">
            <a:extLst>
              <a:ext uri="{FF2B5EF4-FFF2-40B4-BE49-F238E27FC236}">
                <a16:creationId xmlns:a16="http://schemas.microsoft.com/office/drawing/2014/main" id="{003D0A8C-9C71-6DD8-2208-4EEC6CACD10A}"/>
              </a:ext>
            </a:extLst>
          </p:cNvPr>
          <p:cNvGrpSpPr/>
          <p:nvPr/>
        </p:nvGrpSpPr>
        <p:grpSpPr>
          <a:xfrm>
            <a:off x="7189647" y="-94962"/>
            <a:ext cx="767917" cy="865566"/>
            <a:chOff x="2594603" y="2081903"/>
            <a:chExt cx="871327" cy="982126"/>
          </a:xfrm>
        </p:grpSpPr>
        <p:sp>
          <p:nvSpPr>
            <p:cNvPr id="13" name="Google Shape;876;p44">
              <a:extLst>
                <a:ext uri="{FF2B5EF4-FFF2-40B4-BE49-F238E27FC236}">
                  <a16:creationId xmlns:a16="http://schemas.microsoft.com/office/drawing/2014/main" id="{FE762932-6E14-DAD9-12D5-478CCDEDD30E}"/>
                </a:ext>
              </a:extLst>
            </p:cNvPr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77;p44">
              <a:extLst>
                <a:ext uri="{FF2B5EF4-FFF2-40B4-BE49-F238E27FC236}">
                  <a16:creationId xmlns:a16="http://schemas.microsoft.com/office/drawing/2014/main" id="{D7561CCF-3A56-C764-FA8C-3E339CB1EAEE}"/>
                </a:ext>
              </a:extLst>
            </p:cNvPr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78;p44">
              <a:extLst>
                <a:ext uri="{FF2B5EF4-FFF2-40B4-BE49-F238E27FC236}">
                  <a16:creationId xmlns:a16="http://schemas.microsoft.com/office/drawing/2014/main" id="{A9EC008C-8DF7-AAA0-51B3-899E7D109565}"/>
                </a:ext>
              </a:extLst>
            </p:cNvPr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79;p44">
              <a:extLst>
                <a:ext uri="{FF2B5EF4-FFF2-40B4-BE49-F238E27FC236}">
                  <a16:creationId xmlns:a16="http://schemas.microsoft.com/office/drawing/2014/main" id="{2E6F4AC6-EF2F-8624-731B-BD411E23426A}"/>
                </a:ext>
              </a:extLst>
            </p:cNvPr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80;p44">
              <a:extLst>
                <a:ext uri="{FF2B5EF4-FFF2-40B4-BE49-F238E27FC236}">
                  <a16:creationId xmlns:a16="http://schemas.microsoft.com/office/drawing/2014/main" id="{202DA4D5-324E-332F-5319-82EDB0BF08DF}"/>
                </a:ext>
              </a:extLst>
            </p:cNvPr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81;p44">
              <a:extLst>
                <a:ext uri="{FF2B5EF4-FFF2-40B4-BE49-F238E27FC236}">
                  <a16:creationId xmlns:a16="http://schemas.microsoft.com/office/drawing/2014/main" id="{B56C25D4-EAF2-8E53-FF56-338CEC2ED328}"/>
                </a:ext>
              </a:extLst>
            </p:cNvPr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82;p44">
              <a:extLst>
                <a:ext uri="{FF2B5EF4-FFF2-40B4-BE49-F238E27FC236}">
                  <a16:creationId xmlns:a16="http://schemas.microsoft.com/office/drawing/2014/main" id="{9D85A13F-5C5B-4E70-07BD-EDBF5675C8C8}"/>
                </a:ext>
              </a:extLst>
            </p:cNvPr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83;p44">
              <a:extLst>
                <a:ext uri="{FF2B5EF4-FFF2-40B4-BE49-F238E27FC236}">
                  <a16:creationId xmlns:a16="http://schemas.microsoft.com/office/drawing/2014/main" id="{E2C08452-06C0-9DCB-D4B0-63BE918DC775}"/>
                </a:ext>
              </a:extLst>
            </p:cNvPr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84;p44">
              <a:extLst>
                <a:ext uri="{FF2B5EF4-FFF2-40B4-BE49-F238E27FC236}">
                  <a16:creationId xmlns:a16="http://schemas.microsoft.com/office/drawing/2014/main" id="{6FEA416F-F19F-1E39-70D6-E671EDEB1DA6}"/>
                </a:ext>
              </a:extLst>
            </p:cNvPr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85;p44">
              <a:extLst>
                <a:ext uri="{FF2B5EF4-FFF2-40B4-BE49-F238E27FC236}">
                  <a16:creationId xmlns:a16="http://schemas.microsoft.com/office/drawing/2014/main" id="{2484972D-E697-72B8-A202-C85485C041D6}"/>
                </a:ext>
              </a:extLst>
            </p:cNvPr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86;p44">
              <a:extLst>
                <a:ext uri="{FF2B5EF4-FFF2-40B4-BE49-F238E27FC236}">
                  <a16:creationId xmlns:a16="http://schemas.microsoft.com/office/drawing/2014/main" id="{61A2AD83-861A-8833-1AC7-57F2DAD885B7}"/>
                </a:ext>
              </a:extLst>
            </p:cNvPr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887;p44">
              <a:extLst>
                <a:ext uri="{FF2B5EF4-FFF2-40B4-BE49-F238E27FC236}">
                  <a16:creationId xmlns:a16="http://schemas.microsoft.com/office/drawing/2014/main" id="{20A541DB-5C05-3151-9333-B48B912B5092}"/>
                </a:ext>
              </a:extLst>
            </p:cNvPr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88;p44">
              <a:extLst>
                <a:ext uri="{FF2B5EF4-FFF2-40B4-BE49-F238E27FC236}">
                  <a16:creationId xmlns:a16="http://schemas.microsoft.com/office/drawing/2014/main" id="{61A12439-5503-8DA8-574F-C52054B98093}"/>
                </a:ext>
              </a:extLst>
            </p:cNvPr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89;p44">
              <a:extLst>
                <a:ext uri="{FF2B5EF4-FFF2-40B4-BE49-F238E27FC236}">
                  <a16:creationId xmlns:a16="http://schemas.microsoft.com/office/drawing/2014/main" id="{7EB1B989-31FB-E753-05F9-C6FE0828340D}"/>
                </a:ext>
              </a:extLst>
            </p:cNvPr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659;p38">
            <a:extLst>
              <a:ext uri="{FF2B5EF4-FFF2-40B4-BE49-F238E27FC236}">
                <a16:creationId xmlns:a16="http://schemas.microsoft.com/office/drawing/2014/main" id="{B32DD90F-BB72-1C3B-F04B-9AE7B3BFD290}"/>
              </a:ext>
            </a:extLst>
          </p:cNvPr>
          <p:cNvSpPr txBox="1">
            <a:spLocks/>
          </p:cNvSpPr>
          <p:nvPr/>
        </p:nvSpPr>
        <p:spPr>
          <a:xfrm>
            <a:off x="1554958" y="943098"/>
            <a:ext cx="7043001" cy="1462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Résultats</a:t>
            </a:r>
          </a:p>
          <a:p>
            <a:pPr marL="0" lvl="0" indent="0"/>
            <a:endParaRPr lang="fr-FR" sz="16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Évaluation des fonctions sur les métriques clés :</a:t>
            </a:r>
          </a:p>
          <a:p>
            <a:pPr marL="0" lvl="0" indent="0"/>
            <a:r>
              <a:rPr lang="fr-FR" sz="1200" dirty="0"/>
              <a:t>       </a:t>
            </a:r>
            <a:r>
              <a:rPr lang="fr-FR" sz="1200" dirty="0" err="1"/>
              <a:t>IoU</a:t>
            </a:r>
            <a:r>
              <a:rPr lang="fr-FR" sz="1200" dirty="0"/>
              <a:t>, </a:t>
            </a:r>
            <a:r>
              <a:rPr lang="fr-FR" sz="1200" dirty="0" err="1"/>
              <a:t>Dice</a:t>
            </a:r>
            <a:r>
              <a:rPr lang="fr-FR" sz="1200" dirty="0"/>
              <a:t> Score (</a:t>
            </a:r>
            <a:r>
              <a:rPr lang="fr-FR" sz="1200" dirty="0" err="1"/>
              <a:t>coeff</a:t>
            </a:r>
            <a:r>
              <a:rPr lang="fr-FR" sz="1200" dirty="0"/>
              <a:t>), et </a:t>
            </a:r>
            <a:r>
              <a:rPr lang="fr-FR" sz="1200" dirty="0" err="1"/>
              <a:t>Loss</a:t>
            </a:r>
            <a:r>
              <a:rPr lang="fr-FR" sz="1200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Évaluation sur le modèle </a:t>
            </a:r>
            <a:r>
              <a:rPr lang="fr-FR" dirty="0" err="1"/>
              <a:t>Unet</a:t>
            </a:r>
            <a:r>
              <a:rPr lang="fr-FR" dirty="0"/>
              <a:t> Mini</a:t>
            </a:r>
          </a:p>
        </p:txBody>
      </p:sp>
      <p:pic>
        <p:nvPicPr>
          <p:cNvPr id="4" name="Image 3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0223E431-41D9-0191-316E-1CE1A91A3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260" y="2639352"/>
            <a:ext cx="6189668" cy="1953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212CE5-AFFE-B556-B513-961FA0F2692F}"/>
              </a:ext>
            </a:extLst>
          </p:cNvPr>
          <p:cNvSpPr/>
          <p:nvPr/>
        </p:nvSpPr>
        <p:spPr>
          <a:xfrm>
            <a:off x="2296833" y="3328243"/>
            <a:ext cx="5261051" cy="186347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33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ta Analysis and Statistics - 4th grade by Slidesgo">
  <a:themeElements>
    <a:clrScheme name="Simple Light">
      <a:dk1>
        <a:srgbClr val="17175A"/>
      </a:dk1>
      <a:lt1>
        <a:srgbClr val="FFFFFF"/>
      </a:lt1>
      <a:dk2>
        <a:srgbClr val="F6F2CC"/>
      </a:dk2>
      <a:lt2>
        <a:srgbClr val="FCBD0E"/>
      </a:lt2>
      <a:accent1>
        <a:srgbClr val="FA9D02"/>
      </a:accent1>
      <a:accent2>
        <a:srgbClr val="FC81FD"/>
      </a:accent2>
      <a:accent3>
        <a:srgbClr val="7CE1CF"/>
      </a:accent3>
      <a:accent4>
        <a:srgbClr val="6E6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9689</TotalTime>
  <Words>992</Words>
  <Application>Microsoft Office PowerPoint</Application>
  <PresentationFormat>Affichage à l'écran (16:9)</PresentationFormat>
  <Paragraphs>175</Paragraphs>
  <Slides>23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9" baseType="lpstr">
      <vt:lpstr>Inter</vt:lpstr>
      <vt:lpstr>Bebas Neue</vt:lpstr>
      <vt:lpstr>Arial</vt:lpstr>
      <vt:lpstr>Calibri</vt:lpstr>
      <vt:lpstr>Passion One</vt:lpstr>
      <vt:lpstr>Data Analysis and Statistics - 4th grade by Slidesgo</vt:lpstr>
      <vt:lpstr>AI Engineer Soutenance 8</vt:lpstr>
      <vt:lpstr>Sommaire</vt:lpstr>
      <vt:lpstr>01. Contexte et Objectifs</vt:lpstr>
      <vt:lpstr>01. Contexte et Objectifs</vt:lpstr>
      <vt:lpstr>02. Méthodologie </vt:lpstr>
      <vt:lpstr>02. Méthodologie </vt:lpstr>
      <vt:lpstr>02. Méthodologie </vt:lpstr>
      <vt:lpstr>03. Fonctions de perte </vt:lpstr>
      <vt:lpstr>03. Fonctions de perte </vt:lpstr>
      <vt:lpstr>04. Data augmentation </vt:lpstr>
      <vt:lpstr>04. Data augmentation </vt:lpstr>
      <vt:lpstr>05. Modèles </vt:lpstr>
      <vt:lpstr>05. Modèles </vt:lpstr>
      <vt:lpstr>06. Résultats </vt:lpstr>
      <vt:lpstr>07. Déploiement de l’API </vt:lpstr>
      <vt:lpstr>07. Déploiement de l’API </vt:lpstr>
      <vt:lpstr>08. Conclusion et Perspectives </vt:lpstr>
      <vt:lpstr>08. Conclusion et Perspectives </vt:lpstr>
      <vt:lpstr>Merci pour votre écoute</vt:lpstr>
      <vt:lpstr>Architecture UNET</vt:lpstr>
      <vt:lpstr>Architecture FPN</vt:lpstr>
      <vt:lpstr>Architecture ResNet50</vt:lpstr>
      <vt:lpstr>Modèle FPN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Engineer Soutenance 1</dc:title>
  <dc:creator>Mr Samy</dc:creator>
  <cp:lastModifiedBy>BENJALLEB Samy</cp:lastModifiedBy>
  <cp:revision>95</cp:revision>
  <dcterms:modified xsi:type="dcterms:W3CDTF">2025-02-03T22:39:46Z</dcterms:modified>
</cp:coreProperties>
</file>